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572" r:id="rId2"/>
    <p:sldId id="335" r:id="rId3"/>
    <p:sldId id="373" r:id="rId4"/>
    <p:sldId id="358" r:id="rId5"/>
    <p:sldId id="370" r:id="rId6"/>
    <p:sldId id="371" r:id="rId7"/>
    <p:sldId id="589" r:id="rId8"/>
    <p:sldId id="590" r:id="rId9"/>
    <p:sldId id="615" r:id="rId10"/>
    <p:sldId id="616" r:id="rId11"/>
    <p:sldId id="617" r:id="rId12"/>
    <p:sldId id="618" r:id="rId13"/>
    <p:sldId id="591" r:id="rId14"/>
    <p:sldId id="613" r:id="rId15"/>
    <p:sldId id="592" r:id="rId16"/>
    <p:sldId id="611" r:id="rId17"/>
    <p:sldId id="612" r:id="rId18"/>
    <p:sldId id="614" r:id="rId19"/>
    <p:sldId id="620" r:id="rId20"/>
    <p:sldId id="623" r:id="rId21"/>
    <p:sldId id="607" r:id="rId22"/>
    <p:sldId id="594" r:id="rId23"/>
    <p:sldId id="593" r:id="rId24"/>
    <p:sldId id="595" r:id="rId25"/>
    <p:sldId id="596" r:id="rId26"/>
    <p:sldId id="597" r:id="rId27"/>
    <p:sldId id="598" r:id="rId28"/>
    <p:sldId id="619" r:id="rId29"/>
    <p:sldId id="610" r:id="rId30"/>
    <p:sldId id="621" r:id="rId31"/>
    <p:sldId id="622" r:id="rId32"/>
    <p:sldId id="62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BD5E30-A798-454F-8246-B116BF6668F2}" v="40" dt="2023-11-20T21:54:06.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83605" autoAdjust="0"/>
  </p:normalViewPr>
  <p:slideViewPr>
    <p:cSldViewPr snapToGrid="0">
      <p:cViewPr varScale="1">
        <p:scale>
          <a:sx n="101" d="100"/>
          <a:sy n="101" d="100"/>
        </p:scale>
        <p:origin x="1040" y="200"/>
      </p:cViewPr>
      <p:guideLst/>
    </p:cSldViewPr>
  </p:slideViewPr>
  <p:notesTextViewPr>
    <p:cViewPr>
      <p:scale>
        <a:sx n="1" d="1"/>
        <a:sy n="1" d="1"/>
      </p:scale>
      <p:origin x="0" y="0"/>
    </p:cViewPr>
  </p:notesTextViewPr>
  <p:sorterViewPr>
    <p:cViewPr>
      <p:scale>
        <a:sx n="1" d="1"/>
        <a:sy n="1" d="1"/>
      </p:scale>
      <p:origin x="0" y="-1269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n Sartorius" userId="8ec94dac-5953-4b55-a5aa-be4f36a6997a" providerId="ADAL" clId="{78BD5E30-A798-454F-8246-B116BF6668F2}"/>
    <pc:docChg chg="undo custSel addSld delSld modSld">
      <pc:chgData name="Benn Sartorius" userId="8ec94dac-5953-4b55-a5aa-be4f36a6997a" providerId="ADAL" clId="{78BD5E30-A798-454F-8246-B116BF6668F2}" dt="2023-11-20T21:54:06.207" v="718"/>
      <pc:docMkLst>
        <pc:docMk/>
      </pc:docMkLst>
      <pc:sldChg chg="add">
        <pc:chgData name="Benn Sartorius" userId="8ec94dac-5953-4b55-a5aa-be4f36a6997a" providerId="ADAL" clId="{78BD5E30-A798-454F-8246-B116BF6668F2}" dt="2023-11-20T21:47:19.403" v="640"/>
        <pc:sldMkLst>
          <pc:docMk/>
          <pc:sldMk cId="0" sldId="335"/>
        </pc:sldMkLst>
      </pc:sldChg>
      <pc:sldChg chg="modSp mod">
        <pc:chgData name="Benn Sartorius" userId="8ec94dac-5953-4b55-a5aa-be4f36a6997a" providerId="ADAL" clId="{78BD5E30-A798-454F-8246-B116BF6668F2}" dt="2023-11-20T21:21:33.738" v="446" actId="20577"/>
        <pc:sldMkLst>
          <pc:docMk/>
          <pc:sldMk cId="2154692713" sldId="358"/>
        </pc:sldMkLst>
        <pc:spChg chg="mod">
          <ac:chgData name="Benn Sartorius" userId="8ec94dac-5953-4b55-a5aa-be4f36a6997a" providerId="ADAL" clId="{78BD5E30-A798-454F-8246-B116BF6668F2}" dt="2023-11-20T21:21:33.738" v="446" actId="20577"/>
          <ac:spMkLst>
            <pc:docMk/>
            <pc:sldMk cId="2154692713" sldId="358"/>
            <ac:spMk id="2" creationId="{00000000-0000-0000-0000-000000000000}"/>
          </ac:spMkLst>
        </pc:spChg>
      </pc:sldChg>
      <pc:sldChg chg="add del">
        <pc:chgData name="Benn Sartorius" userId="8ec94dac-5953-4b55-a5aa-be4f36a6997a" providerId="ADAL" clId="{78BD5E30-A798-454F-8246-B116BF6668F2}" dt="2023-11-20T21:48:12.082" v="644"/>
        <pc:sldMkLst>
          <pc:docMk/>
          <pc:sldMk cId="3965248363" sldId="394"/>
        </pc:sldMkLst>
      </pc:sldChg>
      <pc:sldChg chg="add del">
        <pc:chgData name="Benn Sartorius" userId="8ec94dac-5953-4b55-a5aa-be4f36a6997a" providerId="ADAL" clId="{78BD5E30-A798-454F-8246-B116BF6668F2}" dt="2023-11-20T21:48:12.082" v="644"/>
        <pc:sldMkLst>
          <pc:docMk/>
          <pc:sldMk cId="531724365" sldId="527"/>
        </pc:sldMkLst>
      </pc:sldChg>
      <pc:sldChg chg="addSp modSp mod modNotesTx">
        <pc:chgData name="Benn Sartorius" userId="8ec94dac-5953-4b55-a5aa-be4f36a6997a" providerId="ADAL" clId="{78BD5E30-A798-454F-8246-B116BF6668F2}" dt="2023-11-20T21:48:22.454" v="645"/>
        <pc:sldMkLst>
          <pc:docMk/>
          <pc:sldMk cId="477973564" sldId="572"/>
        </pc:sldMkLst>
        <pc:spChg chg="mod">
          <ac:chgData name="Benn Sartorius" userId="8ec94dac-5953-4b55-a5aa-be4f36a6997a" providerId="ADAL" clId="{78BD5E30-A798-454F-8246-B116BF6668F2}" dt="2023-11-20T00:09:26.434" v="0" actId="1076"/>
          <ac:spMkLst>
            <pc:docMk/>
            <pc:sldMk cId="477973564" sldId="572"/>
            <ac:spMk id="2" creationId="{1B7DF65B-182A-458C-901A-A1A15A1DA4A6}"/>
          </ac:spMkLst>
        </pc:spChg>
        <pc:spChg chg="mod">
          <ac:chgData name="Benn Sartorius" userId="8ec94dac-5953-4b55-a5aa-be4f36a6997a" providerId="ADAL" clId="{78BD5E30-A798-454F-8246-B116BF6668F2}" dt="2023-11-20T00:09:33.644" v="3" actId="207"/>
          <ac:spMkLst>
            <pc:docMk/>
            <pc:sldMk cId="477973564" sldId="572"/>
            <ac:spMk id="9" creationId="{4F10A314-6A04-F8EC-AD43-383E6BD9E530}"/>
          </ac:spMkLst>
        </pc:spChg>
        <pc:grpChg chg="add mod">
          <ac:chgData name="Benn Sartorius" userId="8ec94dac-5953-4b55-a5aa-be4f36a6997a" providerId="ADAL" clId="{78BD5E30-A798-454F-8246-B116BF6668F2}" dt="2023-11-20T21:48:22.454" v="645"/>
          <ac:grpSpMkLst>
            <pc:docMk/>
            <pc:sldMk cId="477973564" sldId="572"/>
            <ac:grpSpMk id="3" creationId="{0DB8EA0F-CDC6-6599-E349-B4526E932F6B}"/>
          </ac:grpSpMkLst>
        </pc:grpChg>
        <pc:picChg chg="mod">
          <ac:chgData name="Benn Sartorius" userId="8ec94dac-5953-4b55-a5aa-be4f36a6997a" providerId="ADAL" clId="{78BD5E30-A798-454F-8246-B116BF6668F2}" dt="2023-11-20T21:48:22.454" v="645"/>
          <ac:picMkLst>
            <pc:docMk/>
            <pc:sldMk cId="477973564" sldId="572"/>
            <ac:picMk id="5" creationId="{DF163A57-D04E-5634-D0FF-A3FFA673A5D5}"/>
          </ac:picMkLst>
        </pc:picChg>
        <pc:cxnChg chg="mod">
          <ac:chgData name="Benn Sartorius" userId="8ec94dac-5953-4b55-a5aa-be4f36a6997a" providerId="ADAL" clId="{78BD5E30-A798-454F-8246-B116BF6668F2}" dt="2023-11-20T21:48:22.454" v="645"/>
          <ac:cxnSpMkLst>
            <pc:docMk/>
            <pc:sldMk cId="477973564" sldId="572"/>
            <ac:cxnSpMk id="4" creationId="{4FDE2FB8-471D-8B7A-AE50-77951270C5BB}"/>
          </ac:cxnSpMkLst>
        </pc:cxnChg>
      </pc:sldChg>
      <pc:sldChg chg="delSp modSp mod">
        <pc:chgData name="Benn Sartorius" userId="8ec94dac-5953-4b55-a5aa-be4f36a6997a" providerId="ADAL" clId="{78BD5E30-A798-454F-8246-B116BF6668F2}" dt="2023-11-20T21:22:15.914" v="449" actId="113"/>
        <pc:sldMkLst>
          <pc:docMk/>
          <pc:sldMk cId="653495207" sldId="589"/>
        </pc:sldMkLst>
        <pc:spChg chg="mod">
          <ac:chgData name="Benn Sartorius" userId="8ec94dac-5953-4b55-a5aa-be4f36a6997a" providerId="ADAL" clId="{78BD5E30-A798-454F-8246-B116BF6668F2}" dt="2023-11-20T21:22:15.914" v="449" actId="113"/>
          <ac:spMkLst>
            <pc:docMk/>
            <pc:sldMk cId="653495207" sldId="589"/>
            <ac:spMk id="3" creationId="{45E72688-A4D6-2FD9-CFDC-B4E3F28FC04B}"/>
          </ac:spMkLst>
        </pc:spChg>
        <pc:spChg chg="del">
          <ac:chgData name="Benn Sartorius" userId="8ec94dac-5953-4b55-a5aa-be4f36a6997a" providerId="ADAL" clId="{78BD5E30-A798-454F-8246-B116BF6668F2}" dt="2023-11-20T03:38:21.641" v="442" actId="478"/>
          <ac:spMkLst>
            <pc:docMk/>
            <pc:sldMk cId="653495207" sldId="589"/>
            <ac:spMk id="4" creationId="{A89FFAE9-A5F2-8DFF-083D-7A8DD4B137B0}"/>
          </ac:spMkLst>
        </pc:spChg>
        <pc:spChg chg="del">
          <ac:chgData name="Benn Sartorius" userId="8ec94dac-5953-4b55-a5aa-be4f36a6997a" providerId="ADAL" clId="{78BD5E30-A798-454F-8246-B116BF6668F2}" dt="2023-11-20T21:22:08.642" v="447" actId="478"/>
          <ac:spMkLst>
            <pc:docMk/>
            <pc:sldMk cId="653495207" sldId="589"/>
            <ac:spMk id="5" creationId="{A0559C4B-B4AF-3C9C-A05B-F65ED149A60F}"/>
          </ac:spMkLst>
        </pc:spChg>
      </pc:sldChg>
      <pc:sldChg chg="modSp mod">
        <pc:chgData name="Benn Sartorius" userId="8ec94dac-5953-4b55-a5aa-be4f36a6997a" providerId="ADAL" clId="{78BD5E30-A798-454F-8246-B116BF6668F2}" dt="2023-11-20T21:22:30.462" v="451" actId="14100"/>
        <pc:sldMkLst>
          <pc:docMk/>
          <pc:sldMk cId="3037027487" sldId="590"/>
        </pc:sldMkLst>
        <pc:spChg chg="mod">
          <ac:chgData name="Benn Sartorius" userId="8ec94dac-5953-4b55-a5aa-be4f36a6997a" providerId="ADAL" clId="{78BD5E30-A798-454F-8246-B116BF6668F2}" dt="2023-11-20T21:22:30.462" v="451" actId="14100"/>
          <ac:spMkLst>
            <pc:docMk/>
            <pc:sldMk cId="3037027487" sldId="590"/>
            <ac:spMk id="8" creationId="{20D18441-42C9-DFA6-5FB2-E777D43CAD5D}"/>
          </ac:spMkLst>
        </pc:spChg>
      </pc:sldChg>
      <pc:sldChg chg="modSp mod">
        <pc:chgData name="Benn Sartorius" userId="8ec94dac-5953-4b55-a5aa-be4f36a6997a" providerId="ADAL" clId="{78BD5E30-A798-454F-8246-B116BF6668F2}" dt="2023-11-20T21:28:24.684" v="482" actId="20577"/>
        <pc:sldMkLst>
          <pc:docMk/>
          <pc:sldMk cId="1713595543" sldId="591"/>
        </pc:sldMkLst>
        <pc:spChg chg="mod">
          <ac:chgData name="Benn Sartorius" userId="8ec94dac-5953-4b55-a5aa-be4f36a6997a" providerId="ADAL" clId="{78BD5E30-A798-454F-8246-B116BF6668F2}" dt="2023-11-20T21:28:24.684" v="482" actId="20577"/>
          <ac:spMkLst>
            <pc:docMk/>
            <pc:sldMk cId="1713595543" sldId="591"/>
            <ac:spMk id="10" creationId="{D96B000D-E8F3-3427-865C-0A9E616D01C7}"/>
          </ac:spMkLst>
        </pc:spChg>
      </pc:sldChg>
      <pc:sldChg chg="delSp modSp mod">
        <pc:chgData name="Benn Sartorius" userId="8ec94dac-5953-4b55-a5aa-be4f36a6997a" providerId="ADAL" clId="{78BD5E30-A798-454F-8246-B116BF6668F2}" dt="2023-11-20T00:30:43.210" v="309" actId="1076"/>
        <pc:sldMkLst>
          <pc:docMk/>
          <pc:sldMk cId="1112545583" sldId="592"/>
        </pc:sldMkLst>
        <pc:spChg chg="del">
          <ac:chgData name="Benn Sartorius" userId="8ec94dac-5953-4b55-a5aa-be4f36a6997a" providerId="ADAL" clId="{78BD5E30-A798-454F-8246-B116BF6668F2}" dt="2023-11-20T00:30:40.812" v="308" actId="478"/>
          <ac:spMkLst>
            <pc:docMk/>
            <pc:sldMk cId="1112545583" sldId="592"/>
            <ac:spMk id="4" creationId="{9CA4FE54-6C4B-2C4E-EC02-2A1FA098C944}"/>
          </ac:spMkLst>
        </pc:spChg>
        <pc:spChg chg="mod">
          <ac:chgData name="Benn Sartorius" userId="8ec94dac-5953-4b55-a5aa-be4f36a6997a" providerId="ADAL" clId="{78BD5E30-A798-454F-8246-B116BF6668F2}" dt="2023-11-20T00:30:43.210" v="309" actId="1076"/>
          <ac:spMkLst>
            <pc:docMk/>
            <pc:sldMk cId="1112545583" sldId="592"/>
            <ac:spMk id="8" creationId="{154F11F1-248C-7AEF-99A6-7DC7A160ED60}"/>
          </ac:spMkLst>
        </pc:spChg>
      </pc:sldChg>
      <pc:sldChg chg="delSp modSp mod">
        <pc:chgData name="Benn Sartorius" userId="8ec94dac-5953-4b55-a5aa-be4f36a6997a" providerId="ADAL" clId="{78BD5E30-A798-454F-8246-B116BF6668F2}" dt="2023-11-20T21:31:38.485" v="506" actId="113"/>
        <pc:sldMkLst>
          <pc:docMk/>
          <pc:sldMk cId="2520027924" sldId="593"/>
        </pc:sldMkLst>
        <pc:spChg chg="del">
          <ac:chgData name="Benn Sartorius" userId="8ec94dac-5953-4b55-a5aa-be4f36a6997a" providerId="ADAL" clId="{78BD5E30-A798-454F-8246-B116BF6668F2}" dt="2023-11-20T00:29:54.034" v="302" actId="478"/>
          <ac:spMkLst>
            <pc:docMk/>
            <pc:sldMk cId="2520027924" sldId="593"/>
            <ac:spMk id="4" creationId="{BE68F4FB-FFA0-08DC-A5B7-232CF3231C82}"/>
          </ac:spMkLst>
        </pc:spChg>
        <pc:spChg chg="mod">
          <ac:chgData name="Benn Sartorius" userId="8ec94dac-5953-4b55-a5aa-be4f36a6997a" providerId="ADAL" clId="{78BD5E30-A798-454F-8246-B116BF6668F2}" dt="2023-11-20T21:31:38.485" v="506" actId="113"/>
          <ac:spMkLst>
            <pc:docMk/>
            <pc:sldMk cId="2520027924" sldId="593"/>
            <ac:spMk id="8" creationId="{E37A4498-D616-16D2-B09A-9EC770E9281D}"/>
          </ac:spMkLst>
        </pc:spChg>
        <pc:spChg chg="mod">
          <ac:chgData name="Benn Sartorius" userId="8ec94dac-5953-4b55-a5aa-be4f36a6997a" providerId="ADAL" clId="{78BD5E30-A798-454F-8246-B116BF6668F2}" dt="2023-11-20T00:29:56.735" v="303" actId="1076"/>
          <ac:spMkLst>
            <pc:docMk/>
            <pc:sldMk cId="2520027924" sldId="593"/>
            <ac:spMk id="9" creationId="{2591E233-ADC1-C588-56D3-27034FA8F88F}"/>
          </ac:spMkLst>
        </pc:spChg>
      </pc:sldChg>
      <pc:sldChg chg="delSp modSp mod">
        <pc:chgData name="Benn Sartorius" userId="8ec94dac-5953-4b55-a5aa-be4f36a6997a" providerId="ADAL" clId="{78BD5E30-A798-454F-8246-B116BF6668F2}" dt="2023-11-20T00:30:03.122" v="306" actId="1076"/>
        <pc:sldMkLst>
          <pc:docMk/>
          <pc:sldMk cId="742098349" sldId="594"/>
        </pc:sldMkLst>
        <pc:spChg chg="del">
          <ac:chgData name="Benn Sartorius" userId="8ec94dac-5953-4b55-a5aa-be4f36a6997a" providerId="ADAL" clId="{78BD5E30-A798-454F-8246-B116BF6668F2}" dt="2023-11-20T00:30:01.096" v="305" actId="478"/>
          <ac:spMkLst>
            <pc:docMk/>
            <pc:sldMk cId="742098349" sldId="594"/>
            <ac:spMk id="4" creationId="{240B668B-BCBC-C309-AF70-5AE55FFCBDB2}"/>
          </ac:spMkLst>
        </pc:spChg>
        <pc:spChg chg="mod">
          <ac:chgData name="Benn Sartorius" userId="8ec94dac-5953-4b55-a5aa-be4f36a6997a" providerId="ADAL" clId="{78BD5E30-A798-454F-8246-B116BF6668F2}" dt="2023-11-20T00:30:03.122" v="306" actId="1076"/>
          <ac:spMkLst>
            <pc:docMk/>
            <pc:sldMk cId="742098349" sldId="594"/>
            <ac:spMk id="12" creationId="{14441052-045A-B9AE-DCFB-D37877A3185E}"/>
          </ac:spMkLst>
        </pc:spChg>
      </pc:sldChg>
      <pc:sldChg chg="delSp modSp mod">
        <pc:chgData name="Benn Sartorius" userId="8ec94dac-5953-4b55-a5aa-be4f36a6997a" providerId="ADAL" clId="{78BD5E30-A798-454F-8246-B116BF6668F2}" dt="2023-11-20T21:33:12.547" v="514" actId="1076"/>
        <pc:sldMkLst>
          <pc:docMk/>
          <pc:sldMk cId="3102897379" sldId="595"/>
        </pc:sldMkLst>
        <pc:spChg chg="mod">
          <ac:chgData name="Benn Sartorius" userId="8ec94dac-5953-4b55-a5aa-be4f36a6997a" providerId="ADAL" clId="{78BD5E30-A798-454F-8246-B116BF6668F2}" dt="2023-11-20T00:29:43.585" v="300" actId="403"/>
          <ac:spMkLst>
            <pc:docMk/>
            <pc:sldMk cId="3102897379" sldId="595"/>
            <ac:spMk id="3" creationId="{4FAF1BFF-ACD7-0446-21B4-7D61754B695E}"/>
          </ac:spMkLst>
        </pc:spChg>
        <pc:spChg chg="del">
          <ac:chgData name="Benn Sartorius" userId="8ec94dac-5953-4b55-a5aa-be4f36a6997a" providerId="ADAL" clId="{78BD5E30-A798-454F-8246-B116BF6668F2}" dt="2023-11-20T00:29:09.010" v="292" actId="478"/>
          <ac:spMkLst>
            <pc:docMk/>
            <pc:sldMk cId="3102897379" sldId="595"/>
            <ac:spMk id="4" creationId="{BE68F4FB-FFA0-08DC-A5B7-232CF3231C82}"/>
          </ac:spMkLst>
        </pc:spChg>
        <pc:spChg chg="mod">
          <ac:chgData name="Benn Sartorius" userId="8ec94dac-5953-4b55-a5aa-be4f36a6997a" providerId="ADAL" clId="{78BD5E30-A798-454F-8246-B116BF6668F2}" dt="2023-11-20T21:33:12.547" v="514" actId="1076"/>
          <ac:spMkLst>
            <pc:docMk/>
            <pc:sldMk cId="3102897379" sldId="595"/>
            <ac:spMk id="5" creationId="{0F233CC1-517C-1F57-9596-77430186D82C}"/>
          </ac:spMkLst>
        </pc:spChg>
        <pc:spChg chg="mod">
          <ac:chgData name="Benn Sartorius" userId="8ec94dac-5953-4b55-a5aa-be4f36a6997a" providerId="ADAL" clId="{78BD5E30-A798-454F-8246-B116BF6668F2}" dt="2023-11-20T21:31:59.390" v="508" actId="1076"/>
          <ac:spMkLst>
            <pc:docMk/>
            <pc:sldMk cId="3102897379" sldId="595"/>
            <ac:spMk id="7" creationId="{BE9DD7BB-6ED1-81C4-198C-8B58FBF33C58}"/>
          </ac:spMkLst>
        </pc:spChg>
        <pc:picChg chg="mod">
          <ac:chgData name="Benn Sartorius" userId="8ec94dac-5953-4b55-a5aa-be4f36a6997a" providerId="ADAL" clId="{78BD5E30-A798-454F-8246-B116BF6668F2}" dt="2023-11-20T21:32:11.599" v="509" actId="14100"/>
          <ac:picMkLst>
            <pc:docMk/>
            <pc:sldMk cId="3102897379" sldId="595"/>
            <ac:picMk id="17410" creationId="{82C617C0-8BA9-D992-A375-7831A277F1FB}"/>
          </ac:picMkLst>
        </pc:picChg>
      </pc:sldChg>
      <pc:sldChg chg="addSp delSp modSp mod">
        <pc:chgData name="Benn Sartorius" userId="8ec94dac-5953-4b55-a5aa-be4f36a6997a" providerId="ADAL" clId="{78BD5E30-A798-454F-8246-B116BF6668F2}" dt="2023-11-20T21:36:26.162" v="538" actId="1076"/>
        <pc:sldMkLst>
          <pc:docMk/>
          <pc:sldMk cId="2604467366" sldId="596"/>
        </pc:sldMkLst>
        <pc:spChg chg="mod">
          <ac:chgData name="Benn Sartorius" userId="8ec94dac-5953-4b55-a5aa-be4f36a6997a" providerId="ADAL" clId="{78BD5E30-A798-454F-8246-B116BF6668F2}" dt="2023-11-20T00:21:50.595" v="101" actId="14100"/>
          <ac:spMkLst>
            <pc:docMk/>
            <pc:sldMk cId="2604467366" sldId="596"/>
            <ac:spMk id="2" creationId="{993FEA1B-F8CD-11BE-C5D8-69CA2FFACBB9}"/>
          </ac:spMkLst>
        </pc:spChg>
        <pc:spChg chg="mod">
          <ac:chgData name="Benn Sartorius" userId="8ec94dac-5953-4b55-a5aa-be4f36a6997a" providerId="ADAL" clId="{78BD5E30-A798-454F-8246-B116BF6668F2}" dt="2023-11-20T21:36:01.386" v="531" actId="20577"/>
          <ac:spMkLst>
            <pc:docMk/>
            <pc:sldMk cId="2604467366" sldId="596"/>
            <ac:spMk id="3" creationId="{762F86D9-B818-A0BA-956D-347632672E35}"/>
          </ac:spMkLst>
        </pc:spChg>
        <pc:spChg chg="del">
          <ac:chgData name="Benn Sartorius" userId="8ec94dac-5953-4b55-a5aa-be4f36a6997a" providerId="ADAL" clId="{78BD5E30-A798-454F-8246-B116BF6668F2}" dt="2023-11-20T00:22:11.285" v="107" actId="478"/>
          <ac:spMkLst>
            <pc:docMk/>
            <pc:sldMk cId="2604467366" sldId="596"/>
            <ac:spMk id="4" creationId="{D23BAEF2-93BD-45A4-2099-9EC448ED143A}"/>
          </ac:spMkLst>
        </pc:spChg>
        <pc:spChg chg="mod">
          <ac:chgData name="Benn Sartorius" userId="8ec94dac-5953-4b55-a5aa-be4f36a6997a" providerId="ADAL" clId="{78BD5E30-A798-454F-8246-B116BF6668F2}" dt="2023-11-20T21:34:13.835" v="523" actId="1076"/>
          <ac:spMkLst>
            <pc:docMk/>
            <pc:sldMk cId="2604467366" sldId="596"/>
            <ac:spMk id="9" creationId="{A4471DF4-FA19-5048-DA59-DC06E7BBAB49}"/>
          </ac:spMkLst>
        </pc:spChg>
        <pc:picChg chg="add mod">
          <ac:chgData name="Benn Sartorius" userId="8ec94dac-5953-4b55-a5aa-be4f36a6997a" providerId="ADAL" clId="{78BD5E30-A798-454F-8246-B116BF6668F2}" dt="2023-11-20T21:36:22.549" v="537" actId="1076"/>
          <ac:picMkLst>
            <pc:docMk/>
            <pc:sldMk cId="2604467366" sldId="596"/>
            <ac:picMk id="4" creationId="{4E7DDF56-E0E5-5C42-4378-67B23C79367F}"/>
          </ac:picMkLst>
        </pc:picChg>
        <pc:picChg chg="add mod modCrop">
          <ac:chgData name="Benn Sartorius" userId="8ec94dac-5953-4b55-a5aa-be4f36a6997a" providerId="ADAL" clId="{78BD5E30-A798-454F-8246-B116BF6668F2}" dt="2023-11-20T21:36:26.162" v="538" actId="1076"/>
          <ac:picMkLst>
            <pc:docMk/>
            <pc:sldMk cId="2604467366" sldId="596"/>
            <ac:picMk id="5" creationId="{C92AB969-4071-C955-1A2F-46CC948DBE18}"/>
          </ac:picMkLst>
        </pc:picChg>
        <pc:picChg chg="mod">
          <ac:chgData name="Benn Sartorius" userId="8ec94dac-5953-4b55-a5aa-be4f36a6997a" providerId="ADAL" clId="{78BD5E30-A798-454F-8246-B116BF6668F2}" dt="2023-11-20T21:34:16.294" v="524" actId="1076"/>
          <ac:picMkLst>
            <pc:docMk/>
            <pc:sldMk cId="2604467366" sldId="596"/>
            <ac:picMk id="8" creationId="{E661370B-B079-3EED-6D7F-E52E9EC11350}"/>
          </ac:picMkLst>
        </pc:picChg>
      </pc:sldChg>
      <pc:sldChg chg="delSp modSp mod">
        <pc:chgData name="Benn Sartorius" userId="8ec94dac-5953-4b55-a5aa-be4f36a6997a" providerId="ADAL" clId="{78BD5E30-A798-454F-8246-B116BF6668F2}" dt="2023-11-20T00:28:59.868" v="290" actId="1076"/>
        <pc:sldMkLst>
          <pc:docMk/>
          <pc:sldMk cId="4192481177" sldId="597"/>
        </pc:sldMkLst>
        <pc:spChg chg="del">
          <ac:chgData name="Benn Sartorius" userId="8ec94dac-5953-4b55-a5aa-be4f36a6997a" providerId="ADAL" clId="{78BD5E30-A798-454F-8246-B116BF6668F2}" dt="2023-11-20T00:28:57.674" v="289" actId="478"/>
          <ac:spMkLst>
            <pc:docMk/>
            <pc:sldMk cId="4192481177" sldId="597"/>
            <ac:spMk id="4" creationId="{C28ABA9D-0231-CB4E-064E-18D5276C0CC3}"/>
          </ac:spMkLst>
        </pc:spChg>
        <pc:spChg chg="mod">
          <ac:chgData name="Benn Sartorius" userId="8ec94dac-5953-4b55-a5aa-be4f36a6997a" providerId="ADAL" clId="{78BD5E30-A798-454F-8246-B116BF6668F2}" dt="2023-11-20T00:28:59.868" v="290" actId="1076"/>
          <ac:spMkLst>
            <pc:docMk/>
            <pc:sldMk cId="4192481177" sldId="597"/>
            <ac:spMk id="9" creationId="{0CB4790E-8C4F-954C-6F10-78C84A1F651E}"/>
          </ac:spMkLst>
        </pc:spChg>
      </pc:sldChg>
      <pc:sldChg chg="modSp mod">
        <pc:chgData name="Benn Sartorius" userId="8ec94dac-5953-4b55-a5aa-be4f36a6997a" providerId="ADAL" clId="{78BD5E30-A798-454F-8246-B116BF6668F2}" dt="2023-11-20T21:37:27.751" v="550" actId="113"/>
        <pc:sldMkLst>
          <pc:docMk/>
          <pc:sldMk cId="2150926489" sldId="598"/>
        </pc:sldMkLst>
        <pc:spChg chg="mod">
          <ac:chgData name="Benn Sartorius" userId="8ec94dac-5953-4b55-a5aa-be4f36a6997a" providerId="ADAL" clId="{78BD5E30-A798-454F-8246-B116BF6668F2}" dt="2023-11-20T21:37:27.751" v="550" actId="113"/>
          <ac:spMkLst>
            <pc:docMk/>
            <pc:sldMk cId="2150926489" sldId="598"/>
            <ac:spMk id="3" creationId="{36E048F4-9916-659F-6C81-C1C68C2B01A3}"/>
          </ac:spMkLst>
        </pc:spChg>
      </pc:sldChg>
      <pc:sldChg chg="addSp delSp modSp add mod">
        <pc:chgData name="Benn Sartorius" userId="8ec94dac-5953-4b55-a5aa-be4f36a6997a" providerId="ADAL" clId="{78BD5E30-A798-454F-8246-B116BF6668F2}" dt="2023-11-20T21:53:18.157" v="717" actId="20577"/>
        <pc:sldMkLst>
          <pc:docMk/>
          <pc:sldMk cId="712591665" sldId="607"/>
        </pc:sldMkLst>
        <pc:spChg chg="mod">
          <ac:chgData name="Benn Sartorius" userId="8ec94dac-5953-4b55-a5aa-be4f36a6997a" providerId="ADAL" clId="{78BD5E30-A798-454F-8246-B116BF6668F2}" dt="2023-11-20T21:52:50.583" v="708" actId="14100"/>
          <ac:spMkLst>
            <pc:docMk/>
            <pc:sldMk cId="712591665" sldId="607"/>
            <ac:spMk id="2" creationId="{6132B93C-63B2-B66A-DB7E-10C9552A4AFC}"/>
          </ac:spMkLst>
        </pc:spChg>
        <pc:spChg chg="del">
          <ac:chgData name="Benn Sartorius" userId="8ec94dac-5953-4b55-a5aa-be4f36a6997a" providerId="ADAL" clId="{78BD5E30-A798-454F-8246-B116BF6668F2}" dt="2023-11-20T21:50:02.430" v="669" actId="478"/>
          <ac:spMkLst>
            <pc:docMk/>
            <pc:sldMk cId="712591665" sldId="607"/>
            <ac:spMk id="4" creationId="{57CB0264-ADA0-E6C1-4514-BE41B841F9D6}"/>
          </ac:spMkLst>
        </pc:spChg>
        <pc:spChg chg="mod">
          <ac:chgData name="Benn Sartorius" userId="8ec94dac-5953-4b55-a5aa-be4f36a6997a" providerId="ADAL" clId="{78BD5E30-A798-454F-8246-B116BF6668F2}" dt="2023-11-20T21:53:18.157" v="717" actId="20577"/>
          <ac:spMkLst>
            <pc:docMk/>
            <pc:sldMk cId="712591665" sldId="607"/>
            <ac:spMk id="10" creationId="{0C7E217E-74F6-9B57-21A1-AE96FD58A6FB}"/>
          </ac:spMkLst>
        </pc:spChg>
        <pc:spChg chg="mod">
          <ac:chgData name="Benn Sartorius" userId="8ec94dac-5953-4b55-a5aa-be4f36a6997a" providerId="ADAL" clId="{78BD5E30-A798-454F-8246-B116BF6668F2}" dt="2023-11-20T21:50:05.904" v="670" actId="1076"/>
          <ac:spMkLst>
            <pc:docMk/>
            <pc:sldMk cId="712591665" sldId="607"/>
            <ac:spMk id="14" creationId="{B6319897-390D-72C2-D4EC-6EE7A384B257}"/>
          </ac:spMkLst>
        </pc:spChg>
        <pc:spChg chg="mod">
          <ac:chgData name="Benn Sartorius" userId="8ec94dac-5953-4b55-a5aa-be4f36a6997a" providerId="ADAL" clId="{78BD5E30-A798-454F-8246-B116BF6668F2}" dt="2023-11-20T21:49:54.634" v="667" actId="1076"/>
          <ac:spMkLst>
            <pc:docMk/>
            <pc:sldMk cId="712591665" sldId="607"/>
            <ac:spMk id="20" creationId="{5D04B365-804C-FD08-9BD6-E1FF8EF3DEF3}"/>
          </ac:spMkLst>
        </pc:spChg>
        <pc:picChg chg="add mod modCrop">
          <ac:chgData name="Benn Sartorius" userId="8ec94dac-5953-4b55-a5aa-be4f36a6997a" providerId="ADAL" clId="{78BD5E30-A798-454F-8246-B116BF6668F2}" dt="2023-11-20T21:51:57.591" v="701" actId="732"/>
          <ac:picMkLst>
            <pc:docMk/>
            <pc:sldMk cId="712591665" sldId="607"/>
            <ac:picMk id="5" creationId="{4CC6326B-5AE2-383D-F049-BE9D1D5EEC03}"/>
          </ac:picMkLst>
        </pc:picChg>
        <pc:picChg chg="del mod">
          <ac:chgData name="Benn Sartorius" userId="8ec94dac-5953-4b55-a5aa-be4f36a6997a" providerId="ADAL" clId="{78BD5E30-A798-454F-8246-B116BF6668F2}" dt="2023-11-20T21:51:17.189" v="683" actId="478"/>
          <ac:picMkLst>
            <pc:docMk/>
            <pc:sldMk cId="712591665" sldId="607"/>
            <ac:picMk id="19" creationId="{8A22955C-AB8D-DBDE-03FD-1C8D29B02B4B}"/>
          </ac:picMkLst>
        </pc:picChg>
      </pc:sldChg>
      <pc:sldChg chg="delSp modSp mod">
        <pc:chgData name="Benn Sartorius" userId="8ec94dac-5953-4b55-a5aa-be4f36a6997a" providerId="ADAL" clId="{78BD5E30-A798-454F-8246-B116BF6668F2}" dt="2023-11-20T00:28:43.971" v="286" actId="478"/>
        <pc:sldMkLst>
          <pc:docMk/>
          <pc:sldMk cId="2224578601" sldId="610"/>
        </pc:sldMkLst>
        <pc:spChg chg="mod">
          <ac:chgData name="Benn Sartorius" userId="8ec94dac-5953-4b55-a5aa-be4f36a6997a" providerId="ADAL" clId="{78BD5E30-A798-454F-8246-B116BF6668F2}" dt="2023-11-20T00:28:42.165" v="285" actId="20577"/>
          <ac:spMkLst>
            <pc:docMk/>
            <pc:sldMk cId="2224578601" sldId="610"/>
            <ac:spMk id="3" creationId="{999F87AD-62D8-6C89-26CF-FDA2A8B277CD}"/>
          </ac:spMkLst>
        </pc:spChg>
        <pc:spChg chg="del">
          <ac:chgData name="Benn Sartorius" userId="8ec94dac-5953-4b55-a5aa-be4f36a6997a" providerId="ADAL" clId="{78BD5E30-A798-454F-8246-B116BF6668F2}" dt="2023-11-20T00:28:43.971" v="286" actId="478"/>
          <ac:spMkLst>
            <pc:docMk/>
            <pc:sldMk cId="2224578601" sldId="610"/>
            <ac:spMk id="4" creationId="{F0017C8F-BC70-E3FE-FD20-40BFC42414BC}"/>
          </ac:spMkLst>
        </pc:spChg>
      </pc:sldChg>
      <pc:sldChg chg="modSp mod">
        <pc:chgData name="Benn Sartorius" userId="8ec94dac-5953-4b55-a5aa-be4f36a6997a" providerId="ADAL" clId="{78BD5E30-A798-454F-8246-B116BF6668F2}" dt="2023-11-20T21:29:52.637" v="505" actId="27636"/>
        <pc:sldMkLst>
          <pc:docMk/>
          <pc:sldMk cId="20268862" sldId="613"/>
        </pc:sldMkLst>
        <pc:spChg chg="mod">
          <ac:chgData name="Benn Sartorius" userId="8ec94dac-5953-4b55-a5aa-be4f36a6997a" providerId="ADAL" clId="{78BD5E30-A798-454F-8246-B116BF6668F2}" dt="2023-11-20T21:29:52.637" v="505" actId="27636"/>
          <ac:spMkLst>
            <pc:docMk/>
            <pc:sldMk cId="20268862" sldId="613"/>
            <ac:spMk id="3" creationId="{613247B4-7673-9F1B-7F75-0FFB437D458F}"/>
          </ac:spMkLst>
        </pc:spChg>
      </pc:sldChg>
      <pc:sldChg chg="modSp mod">
        <pc:chgData name="Benn Sartorius" userId="8ec94dac-5953-4b55-a5aa-be4f36a6997a" providerId="ADAL" clId="{78BD5E30-A798-454F-8246-B116BF6668F2}" dt="2023-11-20T21:22:58.923" v="453" actId="20577"/>
        <pc:sldMkLst>
          <pc:docMk/>
          <pc:sldMk cId="4238905794" sldId="615"/>
        </pc:sldMkLst>
        <pc:spChg chg="mod">
          <ac:chgData name="Benn Sartorius" userId="8ec94dac-5953-4b55-a5aa-be4f36a6997a" providerId="ADAL" clId="{78BD5E30-A798-454F-8246-B116BF6668F2}" dt="2023-11-20T00:43:12.173" v="337" actId="20577"/>
          <ac:spMkLst>
            <pc:docMk/>
            <pc:sldMk cId="4238905794" sldId="615"/>
            <ac:spMk id="2" creationId="{3A17A9CD-8FC6-EA0F-9824-C74E7A7E3115}"/>
          </ac:spMkLst>
        </pc:spChg>
        <pc:spChg chg="mod">
          <ac:chgData name="Benn Sartorius" userId="8ec94dac-5953-4b55-a5aa-be4f36a6997a" providerId="ADAL" clId="{78BD5E30-A798-454F-8246-B116BF6668F2}" dt="2023-11-20T21:22:58.923" v="453" actId="20577"/>
          <ac:spMkLst>
            <pc:docMk/>
            <pc:sldMk cId="4238905794" sldId="615"/>
            <ac:spMk id="3" creationId="{FDCDA131-4A58-321E-1F64-50F60106BEBE}"/>
          </ac:spMkLst>
        </pc:spChg>
        <pc:picChg chg="mod">
          <ac:chgData name="Benn Sartorius" userId="8ec94dac-5953-4b55-a5aa-be4f36a6997a" providerId="ADAL" clId="{78BD5E30-A798-454F-8246-B116BF6668F2}" dt="2023-11-20T00:48:44.477" v="384" actId="1076"/>
          <ac:picMkLst>
            <pc:docMk/>
            <pc:sldMk cId="4238905794" sldId="615"/>
            <ac:picMk id="1026" creationId="{873C69B3-AF0D-3662-F00C-BA6F546B672A}"/>
          </ac:picMkLst>
        </pc:picChg>
      </pc:sldChg>
      <pc:sldChg chg="modSp mod">
        <pc:chgData name="Benn Sartorius" userId="8ec94dac-5953-4b55-a5aa-be4f36a6997a" providerId="ADAL" clId="{78BD5E30-A798-454F-8246-B116BF6668F2}" dt="2023-11-20T21:23:53.410" v="478" actId="20577"/>
        <pc:sldMkLst>
          <pc:docMk/>
          <pc:sldMk cId="3092117713" sldId="616"/>
        </pc:sldMkLst>
        <pc:spChg chg="mod">
          <ac:chgData name="Benn Sartorius" userId="8ec94dac-5953-4b55-a5aa-be4f36a6997a" providerId="ADAL" clId="{78BD5E30-A798-454F-8246-B116BF6668F2}" dt="2023-11-20T21:23:53.410" v="478" actId="20577"/>
          <ac:spMkLst>
            <pc:docMk/>
            <pc:sldMk cId="3092117713" sldId="616"/>
            <ac:spMk id="3" creationId="{A3E0AEFE-4E5E-E773-4C6D-D27CD95A07E7}"/>
          </ac:spMkLst>
        </pc:spChg>
      </pc:sldChg>
      <pc:sldChg chg="addSp modSp mod">
        <pc:chgData name="Benn Sartorius" userId="8ec94dac-5953-4b55-a5aa-be4f36a6997a" providerId="ADAL" clId="{78BD5E30-A798-454F-8246-B116BF6668F2}" dt="2023-11-20T21:27:31.352" v="480" actId="20577"/>
        <pc:sldMkLst>
          <pc:docMk/>
          <pc:sldMk cId="1892558551" sldId="617"/>
        </pc:sldMkLst>
        <pc:spChg chg="mod">
          <ac:chgData name="Benn Sartorius" userId="8ec94dac-5953-4b55-a5aa-be4f36a6997a" providerId="ADAL" clId="{78BD5E30-A798-454F-8246-B116BF6668F2}" dt="2023-11-20T21:27:31.352" v="480" actId="20577"/>
          <ac:spMkLst>
            <pc:docMk/>
            <pc:sldMk cId="1892558551" sldId="617"/>
            <ac:spMk id="3" creationId="{2217C770-3977-5925-A7A4-2E9F2359DE86}"/>
          </ac:spMkLst>
        </pc:spChg>
        <pc:spChg chg="add mod">
          <ac:chgData name="Benn Sartorius" userId="8ec94dac-5953-4b55-a5aa-be4f36a6997a" providerId="ADAL" clId="{78BD5E30-A798-454F-8246-B116BF6668F2}" dt="2023-11-20T00:50:57.803" v="398" actId="1076"/>
          <ac:spMkLst>
            <pc:docMk/>
            <pc:sldMk cId="1892558551" sldId="617"/>
            <ac:spMk id="9" creationId="{340F324B-BDDC-9FBE-B864-E50FDDF3B4ED}"/>
          </ac:spMkLst>
        </pc:spChg>
        <pc:picChg chg="mod">
          <ac:chgData name="Benn Sartorius" userId="8ec94dac-5953-4b55-a5aa-be4f36a6997a" providerId="ADAL" clId="{78BD5E30-A798-454F-8246-B116BF6668F2}" dt="2023-11-20T00:50:48.959" v="396" actId="1076"/>
          <ac:picMkLst>
            <pc:docMk/>
            <pc:sldMk cId="1892558551" sldId="617"/>
            <ac:picMk id="2055" creationId="{974E60A7-283C-229D-7B48-8E205BF37639}"/>
          </ac:picMkLst>
        </pc:picChg>
        <pc:picChg chg="add mod">
          <ac:chgData name="Benn Sartorius" userId="8ec94dac-5953-4b55-a5aa-be4f36a6997a" providerId="ADAL" clId="{78BD5E30-A798-454F-8246-B116BF6668F2}" dt="2023-11-20T00:49:45.989" v="391" actId="1076"/>
          <ac:picMkLst>
            <pc:docMk/>
            <pc:sldMk cId="1892558551" sldId="617"/>
            <ac:picMk id="2057" creationId="{412B104E-2CAE-3F7B-91CB-7EB81A9F3E14}"/>
          </ac:picMkLst>
        </pc:picChg>
      </pc:sldChg>
      <pc:sldChg chg="modSp mod">
        <pc:chgData name="Benn Sartorius" userId="8ec94dac-5953-4b55-a5aa-be4f36a6997a" providerId="ADAL" clId="{78BD5E30-A798-454F-8246-B116BF6668F2}" dt="2023-11-20T00:46:59.451" v="358" actId="20577"/>
        <pc:sldMkLst>
          <pc:docMk/>
          <pc:sldMk cId="1246043682" sldId="618"/>
        </pc:sldMkLst>
        <pc:spChg chg="mod">
          <ac:chgData name="Benn Sartorius" userId="8ec94dac-5953-4b55-a5aa-be4f36a6997a" providerId="ADAL" clId="{78BD5E30-A798-454F-8246-B116BF6668F2}" dt="2023-11-20T00:46:59.451" v="358" actId="20577"/>
          <ac:spMkLst>
            <pc:docMk/>
            <pc:sldMk cId="1246043682" sldId="618"/>
            <ac:spMk id="3" creationId="{4D679CB0-50A3-6E63-06FA-7D9FF775367F}"/>
          </ac:spMkLst>
        </pc:spChg>
      </pc:sldChg>
      <pc:sldChg chg="modSp mod">
        <pc:chgData name="Benn Sartorius" userId="8ec94dac-5953-4b55-a5aa-be4f36a6997a" providerId="ADAL" clId="{78BD5E30-A798-454F-8246-B116BF6668F2}" dt="2023-11-20T00:28:50.589" v="287" actId="1076"/>
        <pc:sldMkLst>
          <pc:docMk/>
          <pc:sldMk cId="2944884461" sldId="619"/>
        </pc:sldMkLst>
        <pc:spChg chg="mod">
          <ac:chgData name="Benn Sartorius" userId="8ec94dac-5953-4b55-a5aa-be4f36a6997a" providerId="ADAL" clId="{78BD5E30-A798-454F-8246-B116BF6668F2}" dt="2023-11-20T00:15:42.232" v="70" actId="20577"/>
          <ac:spMkLst>
            <pc:docMk/>
            <pc:sldMk cId="2944884461" sldId="619"/>
            <ac:spMk id="3" creationId="{05C60135-9DC0-E816-8250-1B60EB2FC93F}"/>
          </ac:spMkLst>
        </pc:spChg>
        <pc:spChg chg="mod">
          <ac:chgData name="Benn Sartorius" userId="8ec94dac-5953-4b55-a5aa-be4f36a6997a" providerId="ADAL" clId="{78BD5E30-A798-454F-8246-B116BF6668F2}" dt="2023-11-20T00:28:50.589" v="287" actId="1076"/>
          <ac:spMkLst>
            <pc:docMk/>
            <pc:sldMk cId="2944884461" sldId="619"/>
            <ac:spMk id="5" creationId="{13857CD2-2CC0-1EE0-3FDB-E586B9DF9D03}"/>
          </ac:spMkLst>
        </pc:spChg>
      </pc:sldChg>
      <pc:sldChg chg="addSp delSp modSp mod">
        <pc:chgData name="Benn Sartorius" userId="8ec94dac-5953-4b55-a5aa-be4f36a6997a" providerId="ADAL" clId="{78BD5E30-A798-454F-8246-B116BF6668F2}" dt="2023-11-20T21:51:06.580" v="682" actId="1076"/>
        <pc:sldMkLst>
          <pc:docMk/>
          <pc:sldMk cId="81857190" sldId="620"/>
        </pc:sldMkLst>
        <pc:spChg chg="mod">
          <ac:chgData name="Benn Sartorius" userId="8ec94dac-5953-4b55-a5aa-be4f36a6997a" providerId="ADAL" clId="{78BD5E30-A798-454F-8246-B116BF6668F2}" dt="2023-11-20T03:28:30.578" v="399" actId="1076"/>
          <ac:spMkLst>
            <pc:docMk/>
            <pc:sldMk cId="81857190" sldId="620"/>
            <ac:spMk id="3" creationId="{A97BDD92-44B7-8FD3-118B-BD08E8DAC76F}"/>
          </ac:spMkLst>
        </pc:spChg>
        <pc:spChg chg="del mod">
          <ac:chgData name="Benn Sartorius" userId="8ec94dac-5953-4b55-a5aa-be4f36a6997a" providerId="ADAL" clId="{78BD5E30-A798-454F-8246-B116BF6668F2}" dt="2023-11-20T03:31:43.927" v="436" actId="21"/>
          <ac:spMkLst>
            <pc:docMk/>
            <pc:sldMk cId="81857190" sldId="620"/>
            <ac:spMk id="7" creationId="{9236D9E9-3C10-AE4D-B212-1C598CD7DA46}"/>
          </ac:spMkLst>
        </pc:spChg>
        <pc:spChg chg="add mod">
          <ac:chgData name="Benn Sartorius" userId="8ec94dac-5953-4b55-a5aa-be4f36a6997a" providerId="ADAL" clId="{78BD5E30-A798-454F-8246-B116BF6668F2}" dt="2023-11-20T21:51:06.580" v="682" actId="1076"/>
          <ac:spMkLst>
            <pc:docMk/>
            <pc:sldMk cId="81857190" sldId="620"/>
            <ac:spMk id="10" creationId="{64B50A49-5380-E18F-B2D6-157FB32F16DE}"/>
          </ac:spMkLst>
        </pc:spChg>
        <pc:picChg chg="add mod modCrop">
          <ac:chgData name="Benn Sartorius" userId="8ec94dac-5953-4b55-a5aa-be4f36a6997a" providerId="ADAL" clId="{78BD5E30-A798-454F-8246-B116BF6668F2}" dt="2023-11-20T03:31:23.746" v="428" actId="14100"/>
          <ac:picMkLst>
            <pc:docMk/>
            <pc:sldMk cId="81857190" sldId="620"/>
            <ac:picMk id="4" creationId="{31D335DF-67B3-8E66-9709-B85684DCE950}"/>
          </ac:picMkLst>
        </pc:picChg>
        <pc:picChg chg="add mod modCrop">
          <ac:chgData name="Benn Sartorius" userId="8ec94dac-5953-4b55-a5aa-be4f36a6997a" providerId="ADAL" clId="{78BD5E30-A798-454F-8246-B116BF6668F2}" dt="2023-11-20T03:31:28.947" v="434" actId="1036"/>
          <ac:picMkLst>
            <pc:docMk/>
            <pc:sldMk cId="81857190" sldId="620"/>
            <ac:picMk id="6" creationId="{548EEDD7-BF89-613C-F668-CD712F161FBB}"/>
          </ac:picMkLst>
        </pc:picChg>
        <pc:picChg chg="del">
          <ac:chgData name="Benn Sartorius" userId="8ec94dac-5953-4b55-a5aa-be4f36a6997a" providerId="ADAL" clId="{78BD5E30-A798-454F-8246-B116BF6668F2}" dt="2023-11-20T00:19:31.876" v="97" actId="478"/>
          <ac:picMkLst>
            <pc:docMk/>
            <pc:sldMk cId="81857190" sldId="620"/>
            <ac:picMk id="6" creationId="{578AA59F-5A63-D1E5-A802-A4594DBBE548}"/>
          </ac:picMkLst>
        </pc:picChg>
        <pc:picChg chg="add mod modCrop">
          <ac:chgData name="Benn Sartorius" userId="8ec94dac-5953-4b55-a5aa-be4f36a6997a" providerId="ADAL" clId="{78BD5E30-A798-454F-8246-B116BF6668F2}" dt="2023-11-20T00:19:41.272" v="100" actId="1038"/>
          <ac:picMkLst>
            <pc:docMk/>
            <pc:sldMk cId="81857190" sldId="620"/>
            <ac:picMk id="9" creationId="{A4EC308F-CC64-1938-EA74-BE9373178F91}"/>
          </ac:picMkLst>
        </pc:picChg>
      </pc:sldChg>
      <pc:sldChg chg="modSp mod">
        <pc:chgData name="Benn Sartorius" userId="8ec94dac-5953-4b55-a5aa-be4f36a6997a" providerId="ADAL" clId="{78BD5E30-A798-454F-8246-B116BF6668F2}" dt="2023-11-20T21:39:37.346" v="639" actId="20577"/>
        <pc:sldMkLst>
          <pc:docMk/>
          <pc:sldMk cId="3088384401" sldId="621"/>
        </pc:sldMkLst>
        <pc:spChg chg="mod">
          <ac:chgData name="Benn Sartorius" userId="8ec94dac-5953-4b55-a5aa-be4f36a6997a" providerId="ADAL" clId="{78BD5E30-A798-454F-8246-B116BF6668F2}" dt="2023-11-20T21:39:37.346" v="639" actId="20577"/>
          <ac:spMkLst>
            <pc:docMk/>
            <pc:sldMk cId="3088384401" sldId="621"/>
            <ac:spMk id="3" creationId="{4EE17E05-2216-7B4A-9E75-FA06097E5A05}"/>
          </ac:spMkLst>
        </pc:spChg>
      </pc:sldChg>
      <pc:sldChg chg="addSp modSp new mod">
        <pc:chgData name="Benn Sartorius" userId="8ec94dac-5953-4b55-a5aa-be4f36a6997a" providerId="ADAL" clId="{78BD5E30-A798-454F-8246-B116BF6668F2}" dt="2023-11-20T00:18:52.739" v="91" actId="207"/>
        <pc:sldMkLst>
          <pc:docMk/>
          <pc:sldMk cId="3559468939" sldId="622"/>
        </pc:sldMkLst>
        <pc:spChg chg="mod">
          <ac:chgData name="Benn Sartorius" userId="8ec94dac-5953-4b55-a5aa-be4f36a6997a" providerId="ADAL" clId="{78BD5E30-A798-454F-8246-B116BF6668F2}" dt="2023-11-20T00:17:27.639" v="82" actId="1076"/>
          <ac:spMkLst>
            <pc:docMk/>
            <pc:sldMk cId="3559468939" sldId="622"/>
            <ac:spMk id="2" creationId="{50FA5329-B881-FE2D-D0DE-E4CE6A326BFB}"/>
          </ac:spMkLst>
        </pc:spChg>
        <pc:spChg chg="mod">
          <ac:chgData name="Benn Sartorius" userId="8ec94dac-5953-4b55-a5aa-be4f36a6997a" providerId="ADAL" clId="{78BD5E30-A798-454F-8246-B116BF6668F2}" dt="2023-11-20T00:18:26.224" v="84" actId="1076"/>
          <ac:spMkLst>
            <pc:docMk/>
            <pc:sldMk cId="3559468939" sldId="622"/>
            <ac:spMk id="3" creationId="{9544A5EC-0889-0A7B-97AD-F571D669C2DD}"/>
          </ac:spMkLst>
        </pc:spChg>
        <pc:spChg chg="add mod">
          <ac:chgData name="Benn Sartorius" userId="8ec94dac-5953-4b55-a5aa-be4f36a6997a" providerId="ADAL" clId="{78BD5E30-A798-454F-8246-B116BF6668F2}" dt="2023-11-20T00:18:52.739" v="91" actId="207"/>
          <ac:spMkLst>
            <pc:docMk/>
            <pc:sldMk cId="3559468939" sldId="622"/>
            <ac:spMk id="5" creationId="{F4ECE630-E767-D075-89FB-1EC571ABB1AB}"/>
          </ac:spMkLst>
        </pc:spChg>
        <pc:picChg chg="add mod">
          <ac:chgData name="Benn Sartorius" userId="8ec94dac-5953-4b55-a5aa-be4f36a6997a" providerId="ADAL" clId="{78BD5E30-A798-454F-8246-B116BF6668F2}" dt="2023-11-20T00:17:29.395" v="83" actId="1076"/>
          <ac:picMkLst>
            <pc:docMk/>
            <pc:sldMk cId="3559468939" sldId="622"/>
            <ac:picMk id="4098" creationId="{001B94DD-C299-2346-9ECD-04C195BF4730}"/>
          </ac:picMkLst>
        </pc:picChg>
        <pc:picChg chg="add mod">
          <ac:chgData name="Benn Sartorius" userId="8ec94dac-5953-4b55-a5aa-be4f36a6997a" providerId="ADAL" clId="{78BD5E30-A798-454F-8246-B116BF6668F2}" dt="2023-11-20T00:18:28.300" v="85" actId="1076"/>
          <ac:picMkLst>
            <pc:docMk/>
            <pc:sldMk cId="3559468939" sldId="622"/>
            <ac:picMk id="4100" creationId="{0BE6AAD6-BAF8-8824-0E4E-2F15FEBC0D75}"/>
          </ac:picMkLst>
        </pc:picChg>
      </pc:sldChg>
      <pc:sldChg chg="addSp delSp modSp new mod">
        <pc:chgData name="Benn Sartorius" userId="8ec94dac-5953-4b55-a5aa-be4f36a6997a" providerId="ADAL" clId="{78BD5E30-A798-454F-8246-B116BF6668F2}" dt="2023-11-20T00:28:21.866" v="281" actId="1076"/>
        <pc:sldMkLst>
          <pc:docMk/>
          <pc:sldMk cId="2293112912" sldId="623"/>
        </pc:sldMkLst>
        <pc:spChg chg="mod">
          <ac:chgData name="Benn Sartorius" userId="8ec94dac-5953-4b55-a5aa-be4f36a6997a" providerId="ADAL" clId="{78BD5E30-A798-454F-8246-B116BF6668F2}" dt="2023-11-20T00:28:19.132" v="280" actId="20577"/>
          <ac:spMkLst>
            <pc:docMk/>
            <pc:sldMk cId="2293112912" sldId="623"/>
            <ac:spMk id="2" creationId="{0F27DB58-F97E-71C7-5E86-113F495351AC}"/>
          </ac:spMkLst>
        </pc:spChg>
        <pc:spChg chg="del">
          <ac:chgData name="Benn Sartorius" userId="8ec94dac-5953-4b55-a5aa-be4f36a6997a" providerId="ADAL" clId="{78BD5E30-A798-454F-8246-B116BF6668F2}" dt="2023-11-20T00:24:07.448" v="110" actId="22"/>
          <ac:spMkLst>
            <pc:docMk/>
            <pc:sldMk cId="2293112912" sldId="623"/>
            <ac:spMk id="3" creationId="{721F7F36-FAF2-9834-345B-60A929E6BDA2}"/>
          </ac:spMkLst>
        </pc:spChg>
        <pc:picChg chg="add mod ord modCrop">
          <ac:chgData name="Benn Sartorius" userId="8ec94dac-5953-4b55-a5aa-be4f36a6997a" providerId="ADAL" clId="{78BD5E30-A798-454F-8246-B116BF6668F2}" dt="2023-11-20T00:28:21.866" v="281" actId="1076"/>
          <ac:picMkLst>
            <pc:docMk/>
            <pc:sldMk cId="2293112912" sldId="623"/>
            <ac:picMk id="5" creationId="{F4399A3D-94C5-67F0-5CEE-28D35A4DD873}"/>
          </ac:picMkLst>
        </pc:picChg>
      </pc:sldChg>
      <pc:sldChg chg="add">
        <pc:chgData name="Benn Sartorius" userId="8ec94dac-5953-4b55-a5aa-be4f36a6997a" providerId="ADAL" clId="{78BD5E30-A798-454F-8246-B116BF6668F2}" dt="2023-11-20T21:54:06.207" v="718"/>
        <pc:sldMkLst>
          <pc:docMk/>
          <pc:sldMk cId="3650337846" sldId="62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5B4FF-F25E-43DE-A1FE-2C326918961E}" type="datetimeFigureOut">
              <a:rPr lang="en-AU" smtClean="0"/>
              <a:t>21/11/2023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B5E8C2-42A5-4E55-9C61-56D4F462407F}" type="slidenum">
              <a:rPr lang="en-AU" smtClean="0"/>
              <a:t>‹#›</a:t>
            </a:fld>
            <a:endParaRPr lang="en-AU"/>
          </a:p>
        </p:txBody>
      </p:sp>
    </p:spTree>
    <p:extLst>
      <p:ext uri="{BB962C8B-B14F-4D97-AF65-F5344CB8AC3E}">
        <p14:creationId xmlns:p14="http://schemas.microsoft.com/office/powerpoint/2010/main" val="2225892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ncbi.nlm.nih.gov/pmc/articles/PMC8169216/figure/RSIF20210104F1/"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9A9858B-6D05-4818-B661-C8296449C3B5}" type="slidenum">
              <a:rPr lang="en-AU" smtClean="0"/>
              <a:t>1</a:t>
            </a:fld>
            <a:endParaRPr lang="en-AU"/>
          </a:p>
        </p:txBody>
      </p:sp>
    </p:spTree>
    <p:extLst>
      <p:ext uri="{BB962C8B-B14F-4D97-AF65-F5344CB8AC3E}">
        <p14:creationId xmlns:p14="http://schemas.microsoft.com/office/powerpoint/2010/main" val="890857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CB5E8C2-42A5-4E55-9C61-56D4F462407F}" type="slidenum">
              <a:rPr lang="en-AU" smtClean="0"/>
              <a:t>18</a:t>
            </a:fld>
            <a:endParaRPr lang="en-AU"/>
          </a:p>
        </p:txBody>
      </p:sp>
    </p:spTree>
    <p:extLst>
      <p:ext uri="{BB962C8B-B14F-4D97-AF65-F5344CB8AC3E}">
        <p14:creationId xmlns:p14="http://schemas.microsoft.com/office/powerpoint/2010/main" val="3818147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CB5E8C2-42A5-4E55-9C61-56D4F462407F}" type="slidenum">
              <a:rPr lang="en-AU" smtClean="0"/>
              <a:t>19</a:t>
            </a:fld>
            <a:endParaRPr lang="en-AU"/>
          </a:p>
        </p:txBody>
      </p:sp>
    </p:spTree>
    <p:extLst>
      <p:ext uri="{BB962C8B-B14F-4D97-AF65-F5344CB8AC3E}">
        <p14:creationId xmlns:p14="http://schemas.microsoft.com/office/powerpoint/2010/main" val="1101016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CB5E8C2-42A5-4E55-9C61-56D4F462407F}" type="slidenum">
              <a:rPr lang="en-AU" smtClean="0"/>
              <a:t>20</a:t>
            </a:fld>
            <a:endParaRPr lang="en-AU"/>
          </a:p>
        </p:txBody>
      </p:sp>
    </p:spTree>
    <p:extLst>
      <p:ext uri="{BB962C8B-B14F-4D97-AF65-F5344CB8AC3E}">
        <p14:creationId xmlns:p14="http://schemas.microsoft.com/office/powerpoint/2010/main" val="3108620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Build an adjacency matrix of neighbouring areas, then use as a structured spatial random effect (also model an unstructured random effect </a:t>
            </a:r>
            <a:r>
              <a:rPr lang="en-AU"/>
              <a:t>within each area)</a:t>
            </a:r>
            <a:endParaRPr lang="en-AU" dirty="0"/>
          </a:p>
        </p:txBody>
      </p:sp>
      <p:sp>
        <p:nvSpPr>
          <p:cNvPr id="4" name="Slide Number Placeholder 3"/>
          <p:cNvSpPr>
            <a:spLocks noGrp="1"/>
          </p:cNvSpPr>
          <p:nvPr>
            <p:ph type="sldNum" sz="quarter" idx="5"/>
          </p:nvPr>
        </p:nvSpPr>
        <p:spPr/>
        <p:txBody>
          <a:bodyPr/>
          <a:lstStyle/>
          <a:p>
            <a:fld id="{B9A9858B-6D05-4818-B661-C8296449C3B5}" type="slidenum">
              <a:rPr lang="en-AU" smtClean="0"/>
              <a:t>21</a:t>
            </a:fld>
            <a:endParaRPr lang="en-AU"/>
          </a:p>
        </p:txBody>
      </p:sp>
    </p:spTree>
    <p:extLst>
      <p:ext uri="{BB962C8B-B14F-4D97-AF65-F5344CB8AC3E}">
        <p14:creationId xmlns:p14="http://schemas.microsoft.com/office/powerpoint/2010/main" val="2392279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212121"/>
                </a:solidFill>
                <a:effectLst/>
                <a:latin typeface="Cambria" panose="02040503050406030204" pitchFamily="18" charset="0"/>
              </a:rPr>
              <a:t>This plot serves two purposes: it visualizes the spatial coverage of the study region; and it gives initial insight into the spatial pattern of prevalence. We observe that the density of the sampled locations corresponds in large part to the distribution of the population in Tanzania, with few or no locations in sparsely populated areas.</a:t>
            </a:r>
          </a:p>
          <a:p>
            <a:endParaRPr lang="en-AU" b="0" i="0" dirty="0">
              <a:solidFill>
                <a:srgbClr val="212121"/>
              </a:solidFill>
              <a:effectLst/>
              <a:latin typeface="Cambria" panose="02040503050406030204" pitchFamily="18" charset="0"/>
            </a:endParaRPr>
          </a:p>
          <a:p>
            <a:r>
              <a:rPr lang="en-AU" b="0" i="0" dirty="0">
                <a:solidFill>
                  <a:srgbClr val="212121"/>
                </a:solidFill>
                <a:effectLst/>
                <a:latin typeface="Cambria" panose="02040503050406030204" pitchFamily="18" charset="0"/>
              </a:rPr>
              <a:t>In </a:t>
            </a:r>
            <a:r>
              <a:rPr lang="en-AU" b="0" i="0" u="sng" dirty="0">
                <a:solidFill>
                  <a:srgbClr val="376FAA"/>
                </a:solidFill>
                <a:effectLst/>
                <a:latin typeface="Cambria" panose="02040503050406030204" pitchFamily="18" charset="0"/>
                <a:hlinkClick r:id="rId3"/>
              </a:rPr>
              <a:t>figure 1</a:t>
            </a:r>
            <a:r>
              <a:rPr lang="en-AU" b="0" i="0" dirty="0">
                <a:solidFill>
                  <a:srgbClr val="212121"/>
                </a:solidFill>
                <a:effectLst/>
                <a:latin typeface="Cambria" panose="02040503050406030204" pitchFamily="18" charset="0"/>
              </a:rPr>
              <a:t>, we also observe the presence of locations with an empirical prevalence greater than 0.57 in the northwest and in the eastern part of the country. Many locations with no cases reported are found in large swathes of inland Tanzania, especially in the proximity of uninhabited areas.</a:t>
            </a:r>
            <a:endParaRPr lang="en-AU" dirty="0"/>
          </a:p>
        </p:txBody>
      </p:sp>
      <p:sp>
        <p:nvSpPr>
          <p:cNvPr id="4" name="Slide Number Placeholder 3"/>
          <p:cNvSpPr>
            <a:spLocks noGrp="1"/>
          </p:cNvSpPr>
          <p:nvPr>
            <p:ph type="sldNum" sz="quarter" idx="5"/>
          </p:nvPr>
        </p:nvSpPr>
        <p:spPr/>
        <p:txBody>
          <a:bodyPr/>
          <a:lstStyle/>
          <a:p>
            <a:fld id="{B9A9858B-6D05-4818-B661-C8296449C3B5}" type="slidenum">
              <a:rPr lang="en-AU" smtClean="0"/>
              <a:t>23</a:t>
            </a:fld>
            <a:endParaRPr lang="en-AU"/>
          </a:p>
        </p:txBody>
      </p:sp>
    </p:spTree>
    <p:extLst>
      <p:ext uri="{BB962C8B-B14F-4D97-AF65-F5344CB8AC3E}">
        <p14:creationId xmlns:p14="http://schemas.microsoft.com/office/powerpoint/2010/main" val="1901473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9A9858B-6D05-4818-B661-C8296449C3B5}" type="slidenum">
              <a:rPr lang="en-AU" smtClean="0"/>
              <a:t>24</a:t>
            </a:fld>
            <a:endParaRPr lang="en-AU"/>
          </a:p>
        </p:txBody>
      </p:sp>
    </p:spTree>
    <p:extLst>
      <p:ext uri="{BB962C8B-B14F-4D97-AF65-F5344CB8AC3E}">
        <p14:creationId xmlns:p14="http://schemas.microsoft.com/office/powerpoint/2010/main" val="2412400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9A9858B-6D05-4818-B661-C8296449C3B5}" type="slidenum">
              <a:rPr lang="en-AU" smtClean="0"/>
              <a:t>25</a:t>
            </a:fld>
            <a:endParaRPr lang="en-AU"/>
          </a:p>
        </p:txBody>
      </p:sp>
    </p:spTree>
    <p:extLst>
      <p:ext uri="{BB962C8B-B14F-4D97-AF65-F5344CB8AC3E}">
        <p14:creationId xmlns:p14="http://schemas.microsoft.com/office/powerpoint/2010/main" val="160486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9A9858B-6D05-4818-B661-C8296449C3B5}" type="slidenum">
              <a:rPr lang="en-AU" smtClean="0"/>
              <a:t>32</a:t>
            </a:fld>
            <a:endParaRPr lang="en-AU"/>
          </a:p>
        </p:txBody>
      </p:sp>
    </p:spTree>
    <p:extLst>
      <p:ext uri="{BB962C8B-B14F-4D97-AF65-F5344CB8AC3E}">
        <p14:creationId xmlns:p14="http://schemas.microsoft.com/office/powerpoint/2010/main" val="1361568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marR="0" lvl="0" indent="0" algn="l" defTabSz="914400">
              <a:lnSpc>
                <a:spcPct val="100000"/>
              </a:lnSpc>
              <a:spcBef>
                <a:spcPts val="0"/>
              </a:spcBef>
              <a:spcAft>
                <a:spcPts val="0"/>
              </a:spcAft>
              <a:buClrTx/>
              <a:buSzTx/>
              <a:buFontTx/>
              <a:buNone/>
              <a:defRPr/>
            </a:pPr>
            <a:r>
              <a:rPr lang="en-AU" sz="1200" i="1" dirty="0">
                <a:solidFill>
                  <a:schemeClr val="tx1"/>
                </a:solidFill>
                <a:latin typeface="Calibri"/>
                <a:ea typeface="Arial"/>
                <a:cs typeface="Arial"/>
              </a:rPr>
              <a:t>Guidelines for use:</a:t>
            </a:r>
            <a:endParaRPr lang="en-AU" dirty="0"/>
          </a:p>
          <a:p>
            <a:pPr marL="171450" marR="0" lvl="0" indent="-171450" algn="l" defTabSz="914400">
              <a:lnSpc>
                <a:spcPct val="100000"/>
              </a:lnSpc>
              <a:spcBef>
                <a:spcPts val="0"/>
              </a:spcBef>
              <a:spcAft>
                <a:spcPts val="0"/>
              </a:spcAft>
              <a:buClrTx/>
              <a:buSzTx/>
              <a:buFont typeface="Arial"/>
              <a:buChar char="•"/>
              <a:defRPr/>
            </a:pPr>
            <a:r>
              <a:rPr lang="en-AU" sz="1200" i="1" dirty="0">
                <a:solidFill>
                  <a:schemeClr val="tx1"/>
                </a:solidFill>
                <a:latin typeface="Calibri"/>
                <a:ea typeface="Arial"/>
                <a:cs typeface="Arial"/>
              </a:rPr>
              <a:t>Use this slide when presenting at UQ or at any site in Australia, when appropriate. </a:t>
            </a:r>
            <a:endParaRPr lang="en-AU" dirty="0"/>
          </a:p>
          <a:p>
            <a:pPr marL="171450" marR="0" lvl="0" indent="-171450" algn="l" defTabSz="914400">
              <a:lnSpc>
                <a:spcPct val="100000"/>
              </a:lnSpc>
              <a:spcBef>
                <a:spcPts val="0"/>
              </a:spcBef>
              <a:spcAft>
                <a:spcPts val="0"/>
              </a:spcAft>
              <a:buClrTx/>
              <a:buSzTx/>
              <a:buFont typeface="Arial"/>
              <a:buChar char="•"/>
              <a:defRPr/>
            </a:pPr>
            <a:r>
              <a:rPr lang="en-AU" sz="1200" i="1" dirty="0">
                <a:solidFill>
                  <a:schemeClr val="tx1"/>
                </a:solidFill>
                <a:latin typeface="Calibri"/>
                <a:ea typeface="Arial"/>
                <a:cs typeface="Arial"/>
              </a:rPr>
              <a:t>Remember to pause briefly after acknowledging Country as a sign of respect. </a:t>
            </a:r>
            <a:endParaRPr lang="en-AU" dirty="0"/>
          </a:p>
          <a:p>
            <a:pPr marL="171450" marR="0" lvl="0" indent="-171450" algn="l" defTabSz="914400">
              <a:lnSpc>
                <a:spcPct val="100000"/>
              </a:lnSpc>
              <a:spcBef>
                <a:spcPts val="0"/>
              </a:spcBef>
              <a:spcAft>
                <a:spcPts val="0"/>
              </a:spcAft>
              <a:buClrTx/>
              <a:buSzTx/>
              <a:buFont typeface="Arial"/>
              <a:buChar char="•"/>
              <a:defRPr/>
            </a:pPr>
            <a:r>
              <a:rPr lang="en-AU" sz="1200" i="1" dirty="0">
                <a:solidFill>
                  <a:schemeClr val="tx1"/>
                </a:solidFill>
                <a:latin typeface="Calibri"/>
                <a:ea typeface="Arial"/>
                <a:cs typeface="Arial"/>
              </a:rPr>
              <a:t>If you are more familiar with acknowledging Country you may add a statement about the event, meeting or forum’s connection with Country. </a:t>
            </a:r>
            <a:br>
              <a:rPr lang="en-AU" sz="1200" i="1" dirty="0">
                <a:solidFill>
                  <a:schemeClr val="tx1"/>
                </a:solidFill>
                <a:latin typeface="Calibri"/>
                <a:ea typeface="Arial"/>
                <a:cs typeface="Arial"/>
              </a:rPr>
            </a:br>
            <a:r>
              <a:rPr lang="en-AU" sz="1200" i="1" dirty="0">
                <a:solidFill>
                  <a:schemeClr val="tx1"/>
                </a:solidFill>
                <a:latin typeface="Calibri"/>
                <a:ea typeface="Arial"/>
                <a:cs typeface="Arial"/>
              </a:rPr>
              <a:t>For example, at a higher education event you might acknowledge that the campus has always been a space for teaching, learning, research and collaboration tens of thousands of years before it was established as a university campus, and this continues today.</a:t>
            </a:r>
            <a:endParaRPr lang="en-AU" dirty="0"/>
          </a:p>
          <a:p>
            <a:pPr marL="171450" indent="-171450">
              <a:buFont typeface="Arial"/>
              <a:buChar char="•"/>
              <a:defRPr/>
            </a:pPr>
            <a:r>
              <a:rPr lang="en-AU" sz="1200" b="0" i="1" u="none" dirty="0">
                <a:solidFill>
                  <a:schemeClr val="tx1"/>
                </a:solidFill>
                <a:latin typeface="Calibri"/>
                <a:ea typeface="Arial"/>
                <a:cs typeface="Arial"/>
              </a:rPr>
              <a:t>When to use longer version:</a:t>
            </a:r>
          </a:p>
          <a:p>
            <a:pPr marL="628650" lvl="1" indent="-171450">
              <a:buFont typeface="Arial"/>
              <a:buChar char="•"/>
              <a:defRPr/>
            </a:pPr>
            <a:r>
              <a:rPr lang="en-AU" sz="1200" i="1" dirty="0">
                <a:solidFill>
                  <a:schemeClr val="tx1"/>
                </a:solidFill>
                <a:latin typeface="Calibri"/>
                <a:ea typeface="Arial"/>
                <a:cs typeface="Arial"/>
              </a:rPr>
              <a:t>If you are the main speaker at the event/gathering </a:t>
            </a:r>
            <a:endParaRPr lang="en-AU" dirty="0"/>
          </a:p>
          <a:p>
            <a:pPr marL="628650" lvl="1" indent="-171450">
              <a:buFont typeface="Arial"/>
              <a:buChar char="•"/>
              <a:defRPr/>
            </a:pPr>
            <a:r>
              <a:rPr lang="en-AU" sz="1200" i="1" dirty="0">
                <a:solidFill>
                  <a:schemeClr val="tx1"/>
                </a:solidFill>
                <a:latin typeface="Calibri"/>
                <a:ea typeface="Arial"/>
                <a:cs typeface="Arial"/>
              </a:rPr>
              <a:t>If you are the first person to present.</a:t>
            </a:r>
          </a:p>
          <a:p>
            <a:pPr marL="171450" indent="-171450">
              <a:buFont typeface="Arial"/>
              <a:buChar char="•"/>
              <a:defRPr/>
            </a:pPr>
            <a:r>
              <a:rPr lang="en-AU" sz="1200" b="0" i="1" u="none" dirty="0">
                <a:solidFill>
                  <a:schemeClr val="tx1"/>
                </a:solidFill>
                <a:latin typeface="Calibri"/>
                <a:ea typeface="Arial"/>
                <a:cs typeface="Arial"/>
              </a:rPr>
              <a:t>When to use a shorter version: </a:t>
            </a:r>
            <a:endParaRPr lang="en-AU" sz="1200" b="0" i="1" dirty="0">
              <a:solidFill>
                <a:schemeClr val="tx1"/>
              </a:solidFill>
              <a:latin typeface="Calibri"/>
              <a:ea typeface="Arial"/>
              <a:cs typeface="Arial"/>
            </a:endParaRPr>
          </a:p>
          <a:p>
            <a:pPr marL="628650" lvl="1" indent="-171450">
              <a:buFont typeface="Arial"/>
              <a:buChar char="•"/>
              <a:defRPr/>
            </a:pPr>
            <a:r>
              <a:rPr lang="en-AU" sz="1200" i="1" dirty="0">
                <a:solidFill>
                  <a:schemeClr val="tx1"/>
                </a:solidFill>
                <a:latin typeface="Calibri"/>
                <a:ea typeface="Arial"/>
                <a:cs typeface="Arial"/>
              </a:rPr>
              <a:t>If you are not the first person to acknowledge Country </a:t>
            </a:r>
            <a:endParaRPr lang="en-AU" dirty="0"/>
          </a:p>
          <a:p>
            <a:pPr marL="628650" lvl="1" indent="-171450">
              <a:buFont typeface="Arial"/>
              <a:buChar char="•"/>
              <a:defRPr/>
            </a:pPr>
            <a:r>
              <a:rPr lang="en-AU" sz="1200" i="1" dirty="0">
                <a:solidFill>
                  <a:schemeClr val="tx1"/>
                </a:solidFill>
                <a:latin typeface="Calibri"/>
                <a:ea typeface="Arial"/>
                <a:cs typeface="Arial"/>
              </a:rPr>
              <a:t>In a more informal setting </a:t>
            </a:r>
          </a:p>
          <a:p>
            <a:pPr marL="628650" lvl="1" indent="-171450">
              <a:buFont typeface="Arial"/>
              <a:buChar char="•"/>
              <a:defRPr/>
            </a:pPr>
            <a:r>
              <a:rPr lang="en-AU" sz="1200" i="1" dirty="0">
                <a:solidFill>
                  <a:schemeClr val="tx1"/>
                </a:solidFill>
                <a:latin typeface="Calibri"/>
                <a:ea typeface="Arial"/>
                <a:cs typeface="Arial"/>
              </a:rPr>
              <a:t>Thanking a Traditional Owner for welcoming people to Country. </a:t>
            </a:r>
            <a:endParaRPr lang="en-AU" dirty="0"/>
          </a:p>
          <a:p>
            <a:pPr>
              <a:defRPr/>
            </a:pPr>
            <a:endParaRPr lang="en-AU" sz="1200" i="1" dirty="0">
              <a:solidFill>
                <a:schemeClr val="tx1"/>
              </a:solidFill>
              <a:latin typeface="Calibri"/>
              <a:ea typeface="Arial"/>
              <a:cs typeface="Arial"/>
            </a:endParaRPr>
          </a:p>
          <a:p>
            <a:pPr>
              <a:defRPr/>
            </a:pPr>
            <a:endParaRPr lang="en-AU" sz="1200" dirty="0">
              <a:solidFill>
                <a:schemeClr val="tx1"/>
              </a:solidFill>
              <a:latin typeface="Calibri"/>
              <a:ea typeface="Arial"/>
              <a:cs typeface="Arial"/>
            </a:endParaRPr>
          </a:p>
          <a:p>
            <a:pPr>
              <a:defRPr/>
            </a:pPr>
            <a:r>
              <a:rPr lang="en-AU" sz="1200" b="1" u="none" dirty="0">
                <a:solidFill>
                  <a:schemeClr val="tx1"/>
                </a:solidFill>
                <a:latin typeface="Calibri"/>
                <a:ea typeface="Arial"/>
                <a:cs typeface="Arial"/>
              </a:rPr>
              <a:t>Longer version</a:t>
            </a:r>
            <a:endParaRPr lang="en-AU" dirty="0"/>
          </a:p>
          <a:p>
            <a:pPr>
              <a:defRPr/>
            </a:pPr>
            <a:r>
              <a:rPr lang="en-AU" sz="1200" dirty="0">
                <a:solidFill>
                  <a:schemeClr val="tx1"/>
                </a:solidFill>
                <a:latin typeface="Calibri"/>
                <a:ea typeface="Arial"/>
                <a:cs typeface="Arial"/>
              </a:rPr>
              <a:t>I acknowledge the Traditional Owners and their custodianship of the lands on which we meet today. On behalf of *, I pay our respects to their Ancestors and their descendants, who continue cultural and spiritual connections to Country. We recognise their valuable contributions to Australian and global society.</a:t>
            </a:r>
            <a:endParaRPr lang="en-AU" dirty="0"/>
          </a:p>
          <a:p>
            <a:pPr>
              <a:defRPr/>
            </a:pPr>
            <a:endParaRPr lang="en-AU" sz="1200" dirty="0">
              <a:solidFill>
                <a:schemeClr val="tx1"/>
              </a:solidFill>
              <a:latin typeface="Calibri"/>
              <a:ea typeface="Arial"/>
              <a:cs typeface="Arial"/>
            </a:endParaRPr>
          </a:p>
          <a:p>
            <a:pPr>
              <a:defRPr/>
            </a:pPr>
            <a:r>
              <a:rPr lang="en-AU" sz="1200" i="1" dirty="0">
                <a:solidFill>
                  <a:schemeClr val="tx1"/>
                </a:solidFill>
                <a:latin typeface="Calibri"/>
                <a:ea typeface="Arial"/>
                <a:cs typeface="Arial"/>
              </a:rPr>
              <a:t>* If you are hosting an event, meeting or seminar, you might say something like, “On behalf of the event organisers or your section….” </a:t>
            </a:r>
            <a:endParaRPr lang="en-AU" dirty="0"/>
          </a:p>
          <a:p>
            <a:pPr>
              <a:defRPr/>
            </a:pPr>
            <a:endParaRPr lang="en-AU" sz="1200" b="1" u="none" dirty="0">
              <a:solidFill>
                <a:schemeClr val="tx1"/>
              </a:solidFill>
              <a:latin typeface="Calibri"/>
              <a:ea typeface="Arial"/>
              <a:cs typeface="Arial"/>
            </a:endParaRPr>
          </a:p>
          <a:p>
            <a:pPr>
              <a:defRPr/>
            </a:pPr>
            <a:r>
              <a:rPr lang="en-AU" sz="1200" b="1" u="none" dirty="0">
                <a:solidFill>
                  <a:schemeClr val="tx1"/>
                </a:solidFill>
                <a:latin typeface="Calibri"/>
                <a:ea typeface="Arial"/>
                <a:cs typeface="Arial"/>
              </a:rPr>
              <a:t>Shorter version</a:t>
            </a:r>
            <a:endParaRPr lang="en-AU" dirty="0"/>
          </a:p>
          <a:p>
            <a:pPr>
              <a:defRPr/>
            </a:pPr>
            <a:r>
              <a:rPr lang="en-AU" sz="1200" dirty="0">
                <a:solidFill>
                  <a:schemeClr val="tx1"/>
                </a:solidFill>
                <a:latin typeface="Calibri"/>
                <a:ea typeface="Arial"/>
                <a:cs typeface="Arial"/>
              </a:rPr>
              <a:t>I (too,) acknowledge the Traditional Owners and their custodianship of the lands on which we meet today and pay my respect to their Ancestors and their descendants.</a:t>
            </a:r>
            <a:endParaRPr lang="en-AU" dirty="0"/>
          </a:p>
          <a:p>
            <a:pPr>
              <a:defRPr/>
            </a:pPr>
            <a:endParaRPr lang="en-AU" sz="1200" u="sng" dirty="0">
              <a:solidFill>
                <a:schemeClr val="tx1"/>
              </a:solidFill>
              <a:latin typeface="Calibri"/>
              <a:ea typeface="Arial"/>
              <a:cs typeface="Arial"/>
            </a:endParaRPr>
          </a:p>
          <a:p>
            <a:pPr>
              <a:defRPr/>
            </a:pPr>
            <a:r>
              <a:rPr lang="en-AU" sz="1200" dirty="0">
                <a:solidFill>
                  <a:schemeClr val="tx1"/>
                </a:solidFill>
                <a:latin typeface="Calibri"/>
                <a:ea typeface="Arial"/>
                <a:cs typeface="Arial"/>
              </a:rPr>
              <a:t>You may wish to verbally include a line </a:t>
            </a:r>
            <a:r>
              <a:rPr lang="en-AU" sz="1200" b="0" i="0" u="none" strike="noStrike" dirty="0">
                <a:solidFill>
                  <a:schemeClr val="tx1"/>
                </a:solidFill>
                <a:latin typeface="Calibri"/>
                <a:ea typeface="Arial"/>
                <a:cs typeface="Arial"/>
              </a:rPr>
              <a:t>acknowledging the artwork and artists – </a:t>
            </a:r>
            <a:r>
              <a:rPr lang="en-AU" sz="1200" b="1" i="0" u="none" strike="noStrike" dirty="0">
                <a:solidFill>
                  <a:schemeClr val="tx1"/>
                </a:solidFill>
                <a:latin typeface="Calibri"/>
                <a:ea typeface="Arial"/>
                <a:cs typeface="Arial"/>
              </a:rPr>
              <a:t>“We extend our respect and acknowledge sisters and </a:t>
            </a:r>
            <a:r>
              <a:rPr lang="en-AU" sz="1200" b="1" i="0" u="none" strike="noStrike" dirty="0" err="1">
                <a:solidFill>
                  <a:schemeClr val="tx1"/>
                </a:solidFill>
                <a:latin typeface="Calibri"/>
                <a:ea typeface="Arial"/>
                <a:cs typeface="Arial"/>
              </a:rPr>
              <a:t>Quandamooka</a:t>
            </a:r>
            <a:r>
              <a:rPr lang="en-AU" sz="1200" b="1" i="0" u="none" strike="noStrike" dirty="0">
                <a:solidFill>
                  <a:schemeClr val="tx1"/>
                </a:solidFill>
                <a:latin typeface="Calibri"/>
                <a:ea typeface="Arial"/>
                <a:cs typeface="Arial"/>
              </a:rPr>
              <a:t> artists Casey </a:t>
            </a:r>
            <a:r>
              <a:rPr lang="en-AU" sz="1200" b="1" i="0" u="none" strike="noStrike" dirty="0" err="1">
                <a:solidFill>
                  <a:schemeClr val="tx1"/>
                </a:solidFill>
                <a:latin typeface="Calibri"/>
                <a:ea typeface="Arial"/>
                <a:cs typeface="Arial"/>
              </a:rPr>
              <a:t>Coolwell</a:t>
            </a:r>
            <a:r>
              <a:rPr lang="en-AU" sz="1200" b="1" i="0" u="none" strike="noStrike" dirty="0">
                <a:solidFill>
                  <a:schemeClr val="tx1"/>
                </a:solidFill>
                <a:latin typeface="Calibri"/>
                <a:ea typeface="Arial"/>
                <a:cs typeface="Arial"/>
              </a:rPr>
              <a:t> and Kyra </a:t>
            </a:r>
            <a:r>
              <a:rPr lang="en-AU" sz="1200" b="1" i="0" u="none" strike="noStrike" dirty="0" err="1">
                <a:solidFill>
                  <a:schemeClr val="tx1"/>
                </a:solidFill>
                <a:latin typeface="Calibri"/>
                <a:ea typeface="Arial"/>
                <a:cs typeface="Arial"/>
              </a:rPr>
              <a:t>Mancktelow</a:t>
            </a:r>
            <a:r>
              <a:rPr lang="en-AU" sz="1200" b="1" i="0" u="none" strike="noStrike" dirty="0">
                <a:solidFill>
                  <a:schemeClr val="tx1"/>
                </a:solidFill>
                <a:latin typeface="Calibri"/>
                <a:ea typeface="Arial"/>
                <a:cs typeface="Arial"/>
              </a:rPr>
              <a:t> for </a:t>
            </a:r>
            <a:r>
              <a:rPr lang="en-AU" sz="1200" b="1" i="1" u="none" strike="noStrike" dirty="0">
                <a:solidFill>
                  <a:schemeClr val="tx1"/>
                </a:solidFill>
                <a:latin typeface="Calibri"/>
                <a:ea typeface="Arial"/>
                <a:cs typeface="Arial"/>
              </a:rPr>
              <a:t>A guidance through time, </a:t>
            </a:r>
            <a:r>
              <a:rPr lang="en-AU" sz="1200" b="1" i="0" u="none" strike="noStrike" dirty="0">
                <a:solidFill>
                  <a:schemeClr val="tx1"/>
                </a:solidFill>
                <a:latin typeface="Calibri"/>
                <a:ea typeface="Arial"/>
                <a:cs typeface="Arial"/>
              </a:rPr>
              <a:t>the beautiful and powerful representation of reconciliation at UQ</a:t>
            </a:r>
            <a:r>
              <a:rPr lang="en-AU" sz="1200" b="1" i="1" u="none" strike="noStrike" dirty="0">
                <a:solidFill>
                  <a:schemeClr val="tx1"/>
                </a:solidFill>
                <a:latin typeface="Calibri"/>
                <a:ea typeface="Arial"/>
                <a:cs typeface="Arial"/>
              </a:rPr>
              <a:t>.”</a:t>
            </a:r>
            <a:endParaRPr lang="en-AU" sz="1200" b="1" dirty="0">
              <a:solidFill>
                <a:schemeClr val="tx1"/>
              </a:solidFill>
              <a:latin typeface="Calibri"/>
              <a:ea typeface="Arial"/>
              <a:cs typeface="Arial"/>
            </a:endParaRPr>
          </a:p>
          <a:p>
            <a:pPr>
              <a:defRPr/>
            </a:pPr>
            <a:endParaRPr lang="en-AU" sz="1200" dirty="0">
              <a:solidFill>
                <a:schemeClr val="tx1"/>
              </a:solidFill>
              <a:latin typeface="Calibri"/>
              <a:ea typeface="Arial"/>
              <a:cs typeface="Arial"/>
            </a:endParaRPr>
          </a:p>
          <a:p>
            <a:pPr marL="0" marR="0" lvl="0" indent="0" algn="l" defTabSz="914400">
              <a:lnSpc>
                <a:spcPct val="100000"/>
              </a:lnSpc>
              <a:spcBef>
                <a:spcPts val="0"/>
              </a:spcBef>
              <a:spcAft>
                <a:spcPts val="0"/>
              </a:spcAft>
              <a:buClrTx/>
              <a:buSzTx/>
              <a:buFontTx/>
              <a:buNone/>
              <a:defRPr/>
            </a:pPr>
            <a:r>
              <a:rPr lang="en-AU" sz="1200" i="1" dirty="0">
                <a:solidFill>
                  <a:schemeClr val="tx1"/>
                </a:solidFill>
                <a:latin typeface="Calibri"/>
                <a:ea typeface="Arial"/>
                <a:cs typeface="Arial"/>
              </a:rPr>
              <a:t>Slide last updated February2023. </a:t>
            </a:r>
            <a:r>
              <a:rPr lang="en-AU" i="1" dirty="0"/>
              <a:t>Source: PVC(IE)/ATSISU (contact Nicole Rawson-Harris: </a:t>
            </a:r>
            <a:r>
              <a:rPr lang="en-AU" i="1" dirty="0" err="1"/>
              <a:t>uqrap@uq.edu.au</a:t>
            </a:r>
            <a:r>
              <a:rPr lang="en-AU" i="1" dirty="0"/>
              <a:t>).</a:t>
            </a:r>
            <a:endParaRPr lang="en-AU" dirty="0"/>
          </a:p>
        </p:txBody>
      </p:sp>
      <p:sp>
        <p:nvSpPr>
          <p:cNvPr id="4" name="Slide Number Placeholder 3"/>
          <p:cNvSpPr>
            <a:spLocks noGrp="1"/>
          </p:cNvSpPr>
          <p:nvPr>
            <p:ph type="sldNum" sz="quarter" idx="5"/>
          </p:nvPr>
        </p:nvSpPr>
        <p:spPr bwMode="auto"/>
        <p:txBody>
          <a:bodyPr/>
          <a:lstStyle/>
          <a:p>
            <a:pPr>
              <a:defRPr/>
            </a:pPr>
            <a:fld id="{0EF05BAA-92F6-4DEA-A832-E4B15A2F525C}" type="slidenum">
              <a:rPr lang="en-AU"/>
              <a:t>2</a:t>
            </a:fld>
            <a:endParaRPr lang="en-A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6CDCE27-D1FE-4F0E-A394-BC8FFA7F36F5}"/>
              </a:ext>
            </a:extLst>
          </p:cNvPr>
          <p:cNvSpPr>
            <a:spLocks noGrp="1" noChangeArrowheads="1"/>
          </p:cNvSpPr>
          <p:nvPr>
            <p:ph type="sldNum" sz="quarter" idx="5"/>
          </p:nvPr>
        </p:nvSpPr>
        <p:spPr>
          <a:ln/>
        </p:spPr>
        <p:txBody>
          <a:bodyPr/>
          <a:lstStyle/>
          <a:p>
            <a:fld id="{1D88FAE8-CBC0-4F9F-A25D-77F3072FFDC3}" type="slidenum">
              <a:rPr lang="en-GB" altLang="en-US"/>
              <a:pPr/>
              <a:t>5</a:t>
            </a:fld>
            <a:endParaRPr lang="en-GB" altLang="en-US"/>
          </a:p>
        </p:txBody>
      </p:sp>
      <p:sp>
        <p:nvSpPr>
          <p:cNvPr id="357378" name="Rectangle 2">
            <a:extLst>
              <a:ext uri="{FF2B5EF4-FFF2-40B4-BE49-F238E27FC236}">
                <a16:creationId xmlns:a16="http://schemas.microsoft.com/office/drawing/2014/main" id="{F8725C18-0B6E-4D1E-B3B9-679E50E431E8}"/>
              </a:ext>
            </a:extLst>
          </p:cNvPr>
          <p:cNvSpPr>
            <a:spLocks noGrp="1" noRot="1" noChangeAspect="1" noChangeArrowheads="1" noTextEdit="1"/>
          </p:cNvSpPr>
          <p:nvPr>
            <p:ph type="sldImg"/>
          </p:nvPr>
        </p:nvSpPr>
        <p:spPr>
          <a:ln/>
        </p:spPr>
      </p:sp>
      <p:sp>
        <p:nvSpPr>
          <p:cNvPr id="357379" name="Rectangle 3">
            <a:extLst>
              <a:ext uri="{FF2B5EF4-FFF2-40B4-BE49-F238E27FC236}">
                <a16:creationId xmlns:a16="http://schemas.microsoft.com/office/drawing/2014/main" id="{AAD2737D-A54C-4A88-8920-05934136A05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AU" sz="1200" b="0" i="0" dirty="0">
                <a:solidFill>
                  <a:srgbClr val="000000"/>
                </a:solidFill>
                <a:effectLst/>
                <a:latin typeface="-apple-system"/>
              </a:rPr>
              <a:t>Incorporation of Spatial Dependencies: Spatial models explicitly account for spatial dependencies or autocorrelation, which is the tendency of nearby locations to have similar values. Conventional models often assume independence among observations, which can lead to biased and inefficient estimates when </a:t>
            </a:r>
            <a:r>
              <a:rPr lang="en-AU" sz="1200" b="0" i="0" dirty="0" err="1">
                <a:solidFill>
                  <a:srgbClr val="000000"/>
                </a:solidFill>
                <a:effectLst/>
                <a:latin typeface="-apple-system"/>
              </a:rPr>
              <a:t>analyzing</a:t>
            </a:r>
            <a:r>
              <a:rPr lang="en-AU" sz="1200" b="0" i="0" dirty="0">
                <a:solidFill>
                  <a:srgbClr val="000000"/>
                </a:solidFill>
                <a:effectLst/>
                <a:latin typeface="-apple-system"/>
              </a:rPr>
              <a:t> spatial data. Spatial models capture these dependencies, resulting in more accurate predictions and better understanding of spatial patterns.</a:t>
            </a:r>
          </a:p>
          <a:p>
            <a:pPr algn="l">
              <a:buFont typeface="+mj-lt"/>
              <a:buAutoNum type="arabicPeriod"/>
            </a:pPr>
            <a:r>
              <a:rPr lang="en-AU" sz="1200" b="0" i="0" dirty="0">
                <a:solidFill>
                  <a:srgbClr val="000000"/>
                </a:solidFill>
                <a:effectLst/>
                <a:latin typeface="-apple-system"/>
              </a:rPr>
              <a:t>Improved Predictions at Unsampled Locations: Spatial models utilize information from </a:t>
            </a:r>
            <a:r>
              <a:rPr lang="en-AU" sz="1200" b="0" i="0" dirty="0" err="1">
                <a:solidFill>
                  <a:srgbClr val="000000"/>
                </a:solidFill>
                <a:effectLst/>
                <a:latin typeface="-apple-system"/>
              </a:rPr>
              <a:t>neighboring</a:t>
            </a:r>
            <a:r>
              <a:rPr lang="en-AU" sz="1200" b="0" i="0" dirty="0">
                <a:solidFill>
                  <a:srgbClr val="000000"/>
                </a:solidFill>
                <a:effectLst/>
                <a:latin typeface="-apple-system"/>
              </a:rPr>
              <a:t> locations to make predictions at unsampled locations. By considering the spatial relationships between observed and unobserved locations, spatial models can interpolate or extrapolate values more effectively compared to conventional models. This is particularly useful for spatial interpolation, where the goal is to estimate values at locations with no direct measurements.</a:t>
            </a:r>
          </a:p>
          <a:p>
            <a:pPr algn="l">
              <a:buFont typeface="+mj-lt"/>
              <a:buAutoNum type="arabicPeriod"/>
            </a:pPr>
            <a:r>
              <a:rPr lang="en-AU" sz="1200" b="0" i="0" dirty="0">
                <a:solidFill>
                  <a:srgbClr val="000000"/>
                </a:solidFill>
                <a:effectLst/>
                <a:latin typeface="-apple-system"/>
              </a:rPr>
              <a:t>Enhanced Handling of Spatial Heterogeneity: Spatial </a:t>
            </a:r>
            <a:r>
              <a:rPr lang="en-AU" sz="1200" b="0" i="0" dirty="0" err="1">
                <a:solidFill>
                  <a:srgbClr val="000000"/>
                </a:solidFill>
                <a:effectLst/>
                <a:latin typeface="-apple-system"/>
              </a:rPr>
              <a:t>modeling</a:t>
            </a:r>
            <a:r>
              <a:rPr lang="en-AU" sz="1200" b="0" i="0" dirty="0">
                <a:solidFill>
                  <a:srgbClr val="000000"/>
                </a:solidFill>
                <a:effectLst/>
                <a:latin typeface="-apple-system"/>
              </a:rPr>
              <a:t> is well-suited for capturing spatial heterogeneity, which refers to the variation in data across different locations. Conventional models may struggle to account for such heterogeneity, leading to oversimplified or inaccurate representations of the underlying spatial processes. Spatial models can incorporate spatially-varying effects and explicitly model the spatial variation, resulting in improved predictions and a better understanding of spatial patterns.</a:t>
            </a:r>
          </a:p>
          <a:p>
            <a:pPr algn="l">
              <a:buFont typeface="+mj-lt"/>
              <a:buAutoNum type="arabicPeriod"/>
            </a:pPr>
            <a:r>
              <a:rPr lang="en-AU" sz="1200" b="0" i="0" dirty="0">
                <a:solidFill>
                  <a:srgbClr val="000000"/>
                </a:solidFill>
                <a:effectLst/>
                <a:latin typeface="-apple-system"/>
              </a:rPr>
              <a:t>Uncertainty Quantification: Spatial models often provide a framework for quantifying uncertainty in predictions and parameter estimates. By incorporating Bayesian methods, posterior distributions can be generated, allowing for the characterization of uncertainty. This is particularly valuable in decision-making and risk assessment, as it provides a range of possible outcomes and their associated probabilities.</a:t>
            </a:r>
          </a:p>
          <a:p>
            <a:pPr algn="l">
              <a:buFont typeface="+mj-lt"/>
              <a:buAutoNum type="arabicPeriod"/>
            </a:pPr>
            <a:r>
              <a:rPr lang="en-AU" b="0" i="0" dirty="0">
                <a:solidFill>
                  <a:srgbClr val="000000"/>
                </a:solidFill>
                <a:effectLst/>
                <a:latin typeface="-apple-system"/>
              </a:rPr>
              <a:t>Handling of Irregularly Shaped Areas: Traditional models may struggle to handle irregularly shaped areas or complex spatial structures. Spatial models, on the other hand, can accommodate irregular geometries and non-uniform spatial distributions. This flexibility allows for more accurate representation of spatial processes in real-world scenarios.</a:t>
            </a:r>
          </a:p>
          <a:p>
            <a:pPr algn="l">
              <a:buFont typeface="+mj-lt"/>
              <a:buAutoNum type="arabicPeriod"/>
            </a:pPr>
            <a:r>
              <a:rPr lang="en-AU" b="0" i="0" dirty="0">
                <a:solidFill>
                  <a:srgbClr val="000000"/>
                </a:solidFill>
                <a:effectLst/>
                <a:latin typeface="-apple-system"/>
              </a:rPr>
              <a:t>Spatially Targeted Interventions: Spatial models can inform the design and implementation of spatially targeted interventions or policies. By understanding the spatial patterns and relationships, decision-makers can focus resources and efforts on areas with the greatest need or highest risk. This can be particularly beneficial in areas such as public health, environmental management, and urban planning.</a:t>
            </a:r>
            <a:endParaRPr lang="en-AU" sz="1200" b="0" i="0" dirty="0">
              <a:solidFill>
                <a:srgbClr val="000000"/>
              </a:solidFill>
              <a:effectLst/>
              <a:latin typeface="-apple-system"/>
            </a:endParaRPr>
          </a:p>
          <a:p>
            <a:endParaRPr lang="en-AU" dirty="0"/>
          </a:p>
        </p:txBody>
      </p:sp>
      <p:sp>
        <p:nvSpPr>
          <p:cNvPr id="4" name="Slide Number Placeholder 3"/>
          <p:cNvSpPr>
            <a:spLocks noGrp="1"/>
          </p:cNvSpPr>
          <p:nvPr>
            <p:ph type="sldNum" sz="quarter" idx="5"/>
          </p:nvPr>
        </p:nvSpPr>
        <p:spPr/>
        <p:txBody>
          <a:bodyPr/>
          <a:lstStyle/>
          <a:p>
            <a:fld id="{B9A9858B-6D05-4818-B661-C8296449C3B5}" type="slidenum">
              <a:rPr lang="en-AU" smtClean="0"/>
              <a:t>7</a:t>
            </a:fld>
            <a:endParaRPr lang="en-AU"/>
          </a:p>
        </p:txBody>
      </p:sp>
    </p:spTree>
    <p:extLst>
      <p:ext uri="{BB962C8B-B14F-4D97-AF65-F5344CB8AC3E}">
        <p14:creationId xmlns:p14="http://schemas.microsoft.com/office/powerpoint/2010/main" val="3702410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F41"/>
              </a:rPr>
              <a:t>The data locations may: be points, regions, line segments, or curves;</a:t>
            </a:r>
          </a:p>
          <a:p>
            <a:r>
              <a:rPr lang="en-GB" dirty="0">
                <a:latin typeface="F41"/>
              </a:rPr>
              <a:t>be regularly or irregularly spaced; regularly or irregularly shaped;</a:t>
            </a:r>
          </a:p>
          <a:p>
            <a:r>
              <a:rPr lang="en-GB" dirty="0">
                <a:latin typeface="F41"/>
              </a:rPr>
              <a:t>belong to a Euclidean or non-Euclidean space.</a:t>
            </a:r>
            <a:endParaRPr lang="en-GB" dirty="0"/>
          </a:p>
        </p:txBody>
      </p:sp>
      <p:sp>
        <p:nvSpPr>
          <p:cNvPr id="4" name="Slide Number Placeholder 3"/>
          <p:cNvSpPr>
            <a:spLocks noGrp="1"/>
          </p:cNvSpPr>
          <p:nvPr>
            <p:ph type="sldNum" sz="quarter" idx="10"/>
          </p:nvPr>
        </p:nvSpPr>
        <p:spPr/>
        <p:txBody>
          <a:bodyPr/>
          <a:lstStyle/>
          <a:p>
            <a:fld id="{94DDC69F-70EF-480C-9ACF-83F0F781D9F8}" type="slidenum">
              <a:rPr lang="en-GB" smtClean="0"/>
              <a:t>8</a:t>
            </a:fld>
            <a:endParaRPr lang="en-GB"/>
          </a:p>
        </p:txBody>
      </p:sp>
    </p:spTree>
    <p:extLst>
      <p:ext uri="{BB962C8B-B14F-4D97-AF65-F5344CB8AC3E}">
        <p14:creationId xmlns:p14="http://schemas.microsoft.com/office/powerpoint/2010/main" val="48023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9A9858B-6D05-4818-B661-C8296449C3B5}" type="slidenum">
              <a:rPr lang="en-AU" smtClean="0"/>
              <a:t>13</a:t>
            </a:fld>
            <a:endParaRPr lang="en-AU"/>
          </a:p>
        </p:txBody>
      </p:sp>
    </p:spTree>
    <p:extLst>
      <p:ext uri="{BB962C8B-B14F-4D97-AF65-F5344CB8AC3E}">
        <p14:creationId xmlns:p14="http://schemas.microsoft.com/office/powerpoint/2010/main" val="2561582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CB5E8C2-42A5-4E55-9C61-56D4F462407F}" type="slidenum">
              <a:rPr lang="en-AU" smtClean="0"/>
              <a:t>14</a:t>
            </a:fld>
            <a:endParaRPr lang="en-AU"/>
          </a:p>
        </p:txBody>
      </p:sp>
    </p:spTree>
    <p:extLst>
      <p:ext uri="{BB962C8B-B14F-4D97-AF65-F5344CB8AC3E}">
        <p14:creationId xmlns:p14="http://schemas.microsoft.com/office/powerpoint/2010/main" val="1043186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CB5E8C2-42A5-4E55-9C61-56D4F462407F}" type="slidenum">
              <a:rPr lang="en-AU" smtClean="0"/>
              <a:t>16</a:t>
            </a:fld>
            <a:endParaRPr lang="en-AU"/>
          </a:p>
        </p:txBody>
      </p:sp>
    </p:spTree>
    <p:extLst>
      <p:ext uri="{BB962C8B-B14F-4D97-AF65-F5344CB8AC3E}">
        <p14:creationId xmlns:p14="http://schemas.microsoft.com/office/powerpoint/2010/main" val="903331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CB5E8C2-42A5-4E55-9C61-56D4F462407F}" type="slidenum">
              <a:rPr lang="en-AU" smtClean="0"/>
              <a:t>17</a:t>
            </a:fld>
            <a:endParaRPr lang="en-AU"/>
          </a:p>
        </p:txBody>
      </p:sp>
    </p:spTree>
    <p:extLst>
      <p:ext uri="{BB962C8B-B14F-4D97-AF65-F5344CB8AC3E}">
        <p14:creationId xmlns:p14="http://schemas.microsoft.com/office/powerpoint/2010/main" val="16962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DDE0-76C4-7F7F-CB05-3075209549B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9C20B8D6-BCC3-61D0-A5A3-609D68BE5C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FFD2FE3C-90BB-6578-53CA-223E0A5AF1F9}"/>
              </a:ext>
            </a:extLst>
          </p:cNvPr>
          <p:cNvSpPr>
            <a:spLocks noGrp="1"/>
          </p:cNvSpPr>
          <p:nvPr>
            <p:ph type="dt" sz="half" idx="10"/>
          </p:nvPr>
        </p:nvSpPr>
        <p:spPr/>
        <p:txBody>
          <a:bodyPr/>
          <a:lstStyle/>
          <a:p>
            <a:fld id="{851A7941-8015-48B1-AC8C-810666EA7FDC}" type="datetimeFigureOut">
              <a:rPr lang="en-AU" smtClean="0"/>
              <a:t>21/11/2023</a:t>
            </a:fld>
            <a:endParaRPr lang="en-AU"/>
          </a:p>
        </p:txBody>
      </p:sp>
      <p:sp>
        <p:nvSpPr>
          <p:cNvPr id="5" name="Footer Placeholder 4">
            <a:extLst>
              <a:ext uri="{FF2B5EF4-FFF2-40B4-BE49-F238E27FC236}">
                <a16:creationId xmlns:a16="http://schemas.microsoft.com/office/drawing/2014/main" id="{EEE39296-7C25-F07D-78BD-B67FB786897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6C91A63-B9C8-D3EF-C099-20553BEF8374}"/>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3735350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DC399-AF70-6C7B-767D-D0A049F49BE4}"/>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F92748B0-B84A-4949-41E2-E062F31A2B4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B45B8659-73E1-D6BC-53D3-C064C86F047E}"/>
              </a:ext>
            </a:extLst>
          </p:cNvPr>
          <p:cNvSpPr>
            <a:spLocks noGrp="1"/>
          </p:cNvSpPr>
          <p:nvPr>
            <p:ph type="dt" sz="half" idx="10"/>
          </p:nvPr>
        </p:nvSpPr>
        <p:spPr/>
        <p:txBody>
          <a:bodyPr/>
          <a:lstStyle/>
          <a:p>
            <a:fld id="{851A7941-8015-48B1-AC8C-810666EA7FDC}" type="datetimeFigureOut">
              <a:rPr lang="en-AU" smtClean="0"/>
              <a:t>21/11/2023</a:t>
            </a:fld>
            <a:endParaRPr lang="en-AU"/>
          </a:p>
        </p:txBody>
      </p:sp>
      <p:sp>
        <p:nvSpPr>
          <p:cNvPr id="5" name="Footer Placeholder 4">
            <a:extLst>
              <a:ext uri="{FF2B5EF4-FFF2-40B4-BE49-F238E27FC236}">
                <a16:creationId xmlns:a16="http://schemas.microsoft.com/office/drawing/2014/main" id="{33A0E1B6-754E-9EB0-93D0-09F13AC229A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D1C4A0-B0C9-7807-AB19-9157229049FB}"/>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374730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5EEE60-9B29-E52C-12DB-8C8C8305E64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74EA6A2C-A069-17F6-EE2B-9EA32F61994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C820EDC4-DF72-0871-0EF1-D8CC25A33ECC}"/>
              </a:ext>
            </a:extLst>
          </p:cNvPr>
          <p:cNvSpPr>
            <a:spLocks noGrp="1"/>
          </p:cNvSpPr>
          <p:nvPr>
            <p:ph type="dt" sz="half" idx="10"/>
          </p:nvPr>
        </p:nvSpPr>
        <p:spPr/>
        <p:txBody>
          <a:bodyPr/>
          <a:lstStyle/>
          <a:p>
            <a:fld id="{851A7941-8015-48B1-AC8C-810666EA7FDC}" type="datetimeFigureOut">
              <a:rPr lang="en-AU" smtClean="0"/>
              <a:t>21/11/2023</a:t>
            </a:fld>
            <a:endParaRPr lang="en-AU"/>
          </a:p>
        </p:txBody>
      </p:sp>
      <p:sp>
        <p:nvSpPr>
          <p:cNvPr id="5" name="Footer Placeholder 4">
            <a:extLst>
              <a:ext uri="{FF2B5EF4-FFF2-40B4-BE49-F238E27FC236}">
                <a16:creationId xmlns:a16="http://schemas.microsoft.com/office/drawing/2014/main" id="{EB9F1BEB-35C3-1701-DB22-B092E74E5C9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60C399D-4CAB-F62E-0435-5BB676C151F4}"/>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72082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userDrawn="1">
  <p:cSld name="Text with Image Half">
    <p:spTree>
      <p:nvGrpSpPr>
        <p:cNvPr id="1" name=""/>
        <p:cNvGrpSpPr/>
        <p:nvPr/>
      </p:nvGrpSpPr>
      <p:grpSpPr bwMode="auto">
        <a:xfrm>
          <a:off x="0" y="0"/>
          <a:ext cx="0" cy="0"/>
          <a:chOff x="0" y="0"/>
          <a:chExt cx="0" cy="0"/>
        </a:xfrm>
      </p:grpSpPr>
      <p:sp>
        <p:nvSpPr>
          <p:cNvPr id="6" name="Footer Placeholder 5"/>
          <p:cNvSpPr>
            <a:spLocks noGrp="1"/>
          </p:cNvSpPr>
          <p:nvPr>
            <p:ph type="ftr" sz="quarter" idx="20"/>
          </p:nvPr>
        </p:nvSpPr>
        <p:spPr bwMode="auto"/>
        <p:txBody>
          <a:bodyPr/>
          <a:lstStyle/>
          <a:p>
            <a:pPr>
              <a:defRPr/>
            </a:pPr>
            <a:endParaRPr lang="en-AU"/>
          </a:p>
        </p:txBody>
      </p:sp>
      <p:sp>
        <p:nvSpPr>
          <p:cNvPr id="18" name="Picture Placeholder 17"/>
          <p:cNvSpPr>
            <a:spLocks noGrp="1"/>
          </p:cNvSpPr>
          <p:nvPr>
            <p:ph type="pic" sz="quarter" idx="22" hasCustomPrompt="1"/>
          </p:nvPr>
        </p:nvSpPr>
        <p:spPr bwMode="auto">
          <a:xfrm>
            <a:off x="5591945" y="-4"/>
            <a:ext cx="6586315" cy="6858001"/>
          </a:xfrm>
          <a:custGeom>
            <a:avLst/>
            <a:gdLst>
              <a:gd name="connsiteX0" fmla="*/ 0 w 6586315"/>
              <a:gd name="connsiteY0" fmla="*/ 0 h 6858001"/>
              <a:gd name="connsiteX1" fmla="*/ 6586315 w 6586315"/>
              <a:gd name="connsiteY1" fmla="*/ 0 h 6858001"/>
              <a:gd name="connsiteX2" fmla="*/ 6586315 w 6586315"/>
              <a:gd name="connsiteY2" fmla="*/ 6858001 h 6858001"/>
              <a:gd name="connsiteX3" fmla="*/ 1853351 w 6586315"/>
              <a:gd name="connsiteY3" fmla="*/ 6858001 h 6858001"/>
              <a:gd name="connsiteX4" fmla="*/ 1853351 w 6586315"/>
              <a:gd name="connsiteY4" fmla="*/ 6857886 h 6858001"/>
              <a:gd name="connsiteX5" fmla="*/ 1743436 w 6586315"/>
              <a:gd name="connsiteY5" fmla="*/ 6857886 h 6858001"/>
              <a:gd name="connsiteX6" fmla="*/ 8175 w 6586315"/>
              <a:gd name="connsiteY6" fmla="*/ 5022173 h 6858001"/>
              <a:gd name="connsiteX7" fmla="*/ 0 w 6586315"/>
              <a:gd name="connsiteY7" fmla="*/ 48691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6315" h="6858001" extrusionOk="0">
                <a:moveTo>
                  <a:pt x="0" y="0"/>
                </a:moveTo>
                <a:lnTo>
                  <a:pt x="6586315" y="0"/>
                </a:lnTo>
                <a:lnTo>
                  <a:pt x="6586315" y="6858001"/>
                </a:lnTo>
                <a:lnTo>
                  <a:pt x="1853351" y="6858001"/>
                </a:lnTo>
                <a:lnTo>
                  <a:pt x="1853351" y="6857886"/>
                </a:lnTo>
                <a:lnTo>
                  <a:pt x="1743436" y="6857886"/>
                </a:lnTo>
                <a:cubicBezTo>
                  <a:pt x="791205" y="6568135"/>
                  <a:pt x="91872" y="5809159"/>
                  <a:pt x="8175" y="5022173"/>
                </a:cubicBezTo>
                <a:lnTo>
                  <a:pt x="0" y="4869183"/>
                </a:lnTo>
                <a:close/>
              </a:path>
            </a:pathLst>
          </a:custGeom>
          <a:solidFill>
            <a:schemeClr val="bg1">
              <a:lumMod val="95000"/>
            </a:schemeClr>
          </a:solidFill>
        </p:spPr>
        <p:txBody>
          <a:bodyPr wrap="square">
            <a:noAutofit/>
          </a:bodyPr>
          <a:lstStyle>
            <a:lvl1pPr>
              <a:defRPr/>
            </a:lvl1pPr>
          </a:lstStyle>
          <a:p>
            <a:pPr>
              <a:defRPr/>
            </a:pPr>
            <a:r>
              <a:rPr lang="en-AU"/>
              <a:t>Insert image and send to back</a:t>
            </a:r>
            <a:endParaRPr/>
          </a:p>
        </p:txBody>
      </p:sp>
      <p:sp>
        <p:nvSpPr>
          <p:cNvPr id="7" name="Slide Number Placeholder 6"/>
          <p:cNvSpPr>
            <a:spLocks noGrp="1"/>
          </p:cNvSpPr>
          <p:nvPr>
            <p:ph type="sldNum" sz="quarter" idx="21"/>
          </p:nvPr>
        </p:nvSpPr>
        <p:spPr bwMode="auto"/>
        <p:txBody>
          <a:bodyPr/>
          <a:lstStyle>
            <a:lvl1pPr>
              <a:defRPr>
                <a:solidFill>
                  <a:schemeClr val="bg1"/>
                </a:solidFill>
              </a:defRPr>
            </a:lvl1pPr>
          </a:lstStyle>
          <a:p>
            <a:pPr>
              <a:defRPr/>
            </a:pPr>
            <a:fld id="{E917DE0E-AFB1-41FD-BC35-27DB61CA125F}" type="slidenum">
              <a:rPr lang="en-AU"/>
              <a:t>‹#›</a:t>
            </a:fld>
            <a:endParaRPr lang="en-AU"/>
          </a:p>
        </p:txBody>
      </p:sp>
      <p:sp>
        <p:nvSpPr>
          <p:cNvPr id="23" name="Content Placeholder 22"/>
          <p:cNvSpPr>
            <a:spLocks noGrp="1"/>
          </p:cNvSpPr>
          <p:nvPr>
            <p:ph sz="quarter" idx="23"/>
          </p:nvPr>
        </p:nvSpPr>
        <p:spPr bwMode="auto">
          <a:xfrm>
            <a:off x="676800" y="2520000"/>
            <a:ext cx="4500000" cy="3240087"/>
          </a:xfrm>
          <a:custGeom>
            <a:avLst/>
            <a:gdLst>
              <a:gd name="connsiteX0" fmla="*/ 0 w 4320554"/>
              <a:gd name="connsiteY0" fmla="*/ 0 h 3240087"/>
              <a:gd name="connsiteX1" fmla="*/ 4320554 w 4320554"/>
              <a:gd name="connsiteY1" fmla="*/ 0 h 3240087"/>
              <a:gd name="connsiteX2" fmla="*/ 4320554 w 4320554"/>
              <a:gd name="connsiteY2" fmla="*/ 3240087 h 3240087"/>
              <a:gd name="connsiteX3" fmla="*/ 0 w 4320554"/>
              <a:gd name="connsiteY3" fmla="*/ 3240087 h 3240087"/>
            </a:gdLst>
            <a:ahLst/>
            <a:cxnLst>
              <a:cxn ang="0">
                <a:pos x="connsiteX0" y="connsiteY0"/>
              </a:cxn>
              <a:cxn ang="0">
                <a:pos x="connsiteX1" y="connsiteY1"/>
              </a:cxn>
              <a:cxn ang="0">
                <a:pos x="connsiteX2" y="connsiteY2"/>
              </a:cxn>
              <a:cxn ang="0">
                <a:pos x="connsiteX3" y="connsiteY3"/>
              </a:cxn>
            </a:cxnLst>
            <a:rect l="l" t="t" r="r" b="b"/>
            <a:pathLst>
              <a:path w="4320554" h="3240087" extrusionOk="0">
                <a:moveTo>
                  <a:pt x="0" y="0"/>
                </a:moveTo>
                <a:lnTo>
                  <a:pt x="4320554" y="0"/>
                </a:lnTo>
                <a:lnTo>
                  <a:pt x="4320554" y="3240087"/>
                </a:lnTo>
                <a:lnTo>
                  <a:pt x="0" y="3240087"/>
                </a:lnTo>
                <a:close/>
              </a:path>
            </a:pathLst>
          </a:custGeom>
        </p:spPr>
        <p:txBody>
          <a:bodyPr vert="horz" wrap="square" lIns="0" tIns="0" rIns="0" bIns="0" rtlCol="0">
            <a:noAutofit/>
          </a:bodyPr>
          <a:lstStyle>
            <a:lvl1pPr>
              <a:defRPr lang="en-US" sz="1400"/>
            </a:lvl1pPr>
            <a:lvl2pPr>
              <a:defRPr lang="en-US" sz="1400"/>
            </a:lvl2pPr>
            <a:lvl3pPr>
              <a:defRPr lang="en-US" sz="1400"/>
            </a:lvl3pPr>
            <a:lvl4pPr>
              <a:defRPr lang="en-US" sz="1400"/>
            </a:lvl4pPr>
            <a:lvl5pPr>
              <a:defRPr lang="en-AU" sz="1400"/>
            </a:lvl5pPr>
          </a:lstStyle>
          <a:p>
            <a:pPr lvl="0">
              <a:lnSpc>
                <a:spcPct val="100000"/>
              </a:lnSpc>
              <a:spcAft>
                <a:spcPts val="1200"/>
              </a:spcAft>
              <a:defRPr/>
            </a:pPr>
            <a:r>
              <a:rPr lang="en-US"/>
              <a:t>Click to edit Master text styles</a:t>
            </a:r>
          </a:p>
          <a:p>
            <a:pPr lvl="1">
              <a:lnSpc>
                <a:spcPct val="100000"/>
              </a:lnSpc>
              <a:spcAft>
                <a:spcPts val="1200"/>
              </a:spcAft>
              <a:defRPr/>
            </a:pPr>
            <a:r>
              <a:rPr lang="en-US"/>
              <a:t>Second level</a:t>
            </a:r>
          </a:p>
          <a:p>
            <a:pPr lvl="2">
              <a:lnSpc>
                <a:spcPct val="100000"/>
              </a:lnSpc>
              <a:spcAft>
                <a:spcPts val="1200"/>
              </a:spcAft>
              <a:defRPr/>
            </a:pPr>
            <a:r>
              <a:rPr lang="en-US"/>
              <a:t>Third level</a:t>
            </a:r>
          </a:p>
          <a:p>
            <a:pPr lvl="3">
              <a:lnSpc>
                <a:spcPct val="100000"/>
              </a:lnSpc>
              <a:spcAft>
                <a:spcPts val="1200"/>
              </a:spcAft>
              <a:defRPr/>
            </a:pPr>
            <a:r>
              <a:rPr lang="en-US"/>
              <a:t>Fourth level</a:t>
            </a:r>
          </a:p>
          <a:p>
            <a:pPr lvl="4">
              <a:lnSpc>
                <a:spcPct val="100000"/>
              </a:lnSpc>
              <a:spcAft>
                <a:spcPts val="1200"/>
              </a:spcAft>
              <a:defRPr/>
            </a:pPr>
            <a:r>
              <a:rPr lang="en-US"/>
              <a:t>Fifth level</a:t>
            </a:r>
            <a:endParaRPr lang="en-AU"/>
          </a:p>
        </p:txBody>
      </p:sp>
      <p:sp>
        <p:nvSpPr>
          <p:cNvPr id="24" name="Title 1"/>
          <p:cNvSpPr>
            <a:spLocks noGrp="1"/>
          </p:cNvSpPr>
          <p:nvPr>
            <p:ph type="title" hasCustomPrompt="1"/>
          </p:nvPr>
        </p:nvSpPr>
        <p:spPr bwMode="auto">
          <a:xfrm>
            <a:off x="676800" y="1198800"/>
            <a:ext cx="4500000" cy="503510"/>
          </a:xfrm>
        </p:spPr>
        <p:txBody>
          <a:bodyPr anchor="t">
            <a:noAutofit/>
          </a:bodyPr>
          <a:lstStyle>
            <a:lvl1pPr>
              <a:defRPr sz="3600"/>
            </a:lvl1pPr>
          </a:lstStyle>
          <a:p>
            <a:pPr>
              <a:defRPr/>
            </a:pPr>
            <a:r>
              <a:rPr lang="en-US"/>
              <a:t>Title here</a:t>
            </a:r>
            <a:endParaRPr lang="en-AU"/>
          </a:p>
        </p:txBody>
      </p:sp>
      <p:sp>
        <p:nvSpPr>
          <p:cNvPr id="25" name="Text Placeholder 5"/>
          <p:cNvSpPr>
            <a:spLocks noGrp="1"/>
          </p:cNvSpPr>
          <p:nvPr>
            <p:ph type="body" sz="quarter" idx="31" hasCustomPrompt="1"/>
          </p:nvPr>
        </p:nvSpPr>
        <p:spPr bwMode="auto">
          <a:xfrm>
            <a:off x="695326" y="1800000"/>
            <a:ext cx="4500000" cy="506132"/>
          </a:xfrm>
          <a:prstGeom prst="rect">
            <a:avLst/>
          </a:prstGeom>
        </p:spPr>
        <p:txBody>
          <a:bodyPr>
            <a:noAutofit/>
          </a:bodyPr>
          <a:lstStyle>
            <a:lvl1pPr>
              <a:lnSpc>
                <a:spcPct val="100000"/>
              </a:lnSpc>
              <a:defRPr sz="1800" b="0">
                <a:solidFill>
                  <a:schemeClr val="tx2"/>
                </a:solidFill>
                <a:latin typeface="+mj-lt"/>
              </a:defRPr>
            </a:lvl1pPr>
            <a:lvl2pPr marL="612" indent="0">
              <a:buNone/>
              <a:defRPr/>
            </a:lvl2pPr>
          </a:lstStyle>
          <a:p>
            <a:pPr lvl="0">
              <a:defRPr/>
            </a:pPr>
            <a:r>
              <a:rPr lang="en-US"/>
              <a:t>[Subtitle]</a:t>
            </a:r>
            <a:endParaRPr/>
          </a:p>
        </p:txBody>
      </p:sp>
    </p:spTree>
    <p:extLst>
      <p:ext uri="{BB962C8B-B14F-4D97-AF65-F5344CB8AC3E}">
        <p14:creationId xmlns:p14="http://schemas.microsoft.com/office/powerpoint/2010/main" val="224863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A7617-669F-C075-2683-FF32F13ED055}"/>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E0EF6870-9416-6F78-3EC1-3D57008017E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130B1076-E878-74BB-71D1-5548B1DB9B68}"/>
              </a:ext>
            </a:extLst>
          </p:cNvPr>
          <p:cNvSpPr>
            <a:spLocks noGrp="1"/>
          </p:cNvSpPr>
          <p:nvPr>
            <p:ph type="dt" sz="half" idx="10"/>
          </p:nvPr>
        </p:nvSpPr>
        <p:spPr/>
        <p:txBody>
          <a:bodyPr/>
          <a:lstStyle/>
          <a:p>
            <a:fld id="{851A7941-8015-48B1-AC8C-810666EA7FDC}" type="datetimeFigureOut">
              <a:rPr lang="en-AU" smtClean="0"/>
              <a:t>21/11/2023</a:t>
            </a:fld>
            <a:endParaRPr lang="en-AU"/>
          </a:p>
        </p:txBody>
      </p:sp>
      <p:sp>
        <p:nvSpPr>
          <p:cNvPr id="5" name="Footer Placeholder 4">
            <a:extLst>
              <a:ext uri="{FF2B5EF4-FFF2-40B4-BE49-F238E27FC236}">
                <a16:creationId xmlns:a16="http://schemas.microsoft.com/office/drawing/2014/main" id="{FA768728-FEDE-25BF-6432-EBFC8193057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DDBEEDF-565C-0425-F297-AD0ECE9FB94C}"/>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1258147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994B1-FD2A-7221-7DA4-9005F766A43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A1FEB7DA-CB1F-C7EA-CDBD-2E0ACF5495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462558E-7B85-B133-70DA-35A2CD96E9A1}"/>
              </a:ext>
            </a:extLst>
          </p:cNvPr>
          <p:cNvSpPr>
            <a:spLocks noGrp="1"/>
          </p:cNvSpPr>
          <p:nvPr>
            <p:ph type="dt" sz="half" idx="10"/>
          </p:nvPr>
        </p:nvSpPr>
        <p:spPr/>
        <p:txBody>
          <a:bodyPr/>
          <a:lstStyle/>
          <a:p>
            <a:fld id="{851A7941-8015-48B1-AC8C-810666EA7FDC}" type="datetimeFigureOut">
              <a:rPr lang="en-AU" smtClean="0"/>
              <a:t>21/11/2023</a:t>
            </a:fld>
            <a:endParaRPr lang="en-AU"/>
          </a:p>
        </p:txBody>
      </p:sp>
      <p:sp>
        <p:nvSpPr>
          <p:cNvPr id="5" name="Footer Placeholder 4">
            <a:extLst>
              <a:ext uri="{FF2B5EF4-FFF2-40B4-BE49-F238E27FC236}">
                <a16:creationId xmlns:a16="http://schemas.microsoft.com/office/drawing/2014/main" id="{1CBE59DD-FF72-BD9D-5BCC-636A2E13B28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E2D13D-E7F5-B733-8AFC-AF7196B687AB}"/>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2077132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9DA15-C01F-0605-D0CC-2AC70527DB00}"/>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511E5C7F-C6B8-671B-DADF-B9FEBFC311A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821684DF-4D5F-DF13-1047-22B429FD7AA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93AB0E13-59D5-A794-2E19-8C29BC511715}"/>
              </a:ext>
            </a:extLst>
          </p:cNvPr>
          <p:cNvSpPr>
            <a:spLocks noGrp="1"/>
          </p:cNvSpPr>
          <p:nvPr>
            <p:ph type="dt" sz="half" idx="10"/>
          </p:nvPr>
        </p:nvSpPr>
        <p:spPr/>
        <p:txBody>
          <a:bodyPr/>
          <a:lstStyle/>
          <a:p>
            <a:fld id="{851A7941-8015-48B1-AC8C-810666EA7FDC}" type="datetimeFigureOut">
              <a:rPr lang="en-AU" smtClean="0"/>
              <a:t>21/11/2023</a:t>
            </a:fld>
            <a:endParaRPr lang="en-AU"/>
          </a:p>
        </p:txBody>
      </p:sp>
      <p:sp>
        <p:nvSpPr>
          <p:cNvPr id="6" name="Footer Placeholder 5">
            <a:extLst>
              <a:ext uri="{FF2B5EF4-FFF2-40B4-BE49-F238E27FC236}">
                <a16:creationId xmlns:a16="http://schemas.microsoft.com/office/drawing/2014/main" id="{46AB33FF-4BFA-48AA-DE80-0399EAE407E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862840A-88AD-8B8F-268A-92A0565C8BB8}"/>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795269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10F7B-446B-4230-6EF9-A53ABD4AB8A6}"/>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41132C9D-7A19-4E80-E64E-C54A0D9639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9F0695B-533A-3B84-BE88-82F652DAB9D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3AE22D63-9B04-697D-AC28-22BB694637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89F7AE2-8C83-68F4-11B0-1CC2A13EA42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3CA5822F-7247-9049-452A-2C1D147674C4}"/>
              </a:ext>
            </a:extLst>
          </p:cNvPr>
          <p:cNvSpPr>
            <a:spLocks noGrp="1"/>
          </p:cNvSpPr>
          <p:nvPr>
            <p:ph type="dt" sz="half" idx="10"/>
          </p:nvPr>
        </p:nvSpPr>
        <p:spPr/>
        <p:txBody>
          <a:bodyPr/>
          <a:lstStyle/>
          <a:p>
            <a:fld id="{851A7941-8015-48B1-AC8C-810666EA7FDC}" type="datetimeFigureOut">
              <a:rPr lang="en-AU" smtClean="0"/>
              <a:t>21/11/2023</a:t>
            </a:fld>
            <a:endParaRPr lang="en-AU"/>
          </a:p>
        </p:txBody>
      </p:sp>
      <p:sp>
        <p:nvSpPr>
          <p:cNvPr id="8" name="Footer Placeholder 7">
            <a:extLst>
              <a:ext uri="{FF2B5EF4-FFF2-40B4-BE49-F238E27FC236}">
                <a16:creationId xmlns:a16="http://schemas.microsoft.com/office/drawing/2014/main" id="{0FA676F5-B4D9-F746-8878-CAE841880FF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07CC243C-97F7-9FA1-8097-7F975FAF0F2C}"/>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1667436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1B6A-4327-A761-F149-99D0FF027035}"/>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57AF60CA-6343-38C0-3DB2-36B3E7C70CE9}"/>
              </a:ext>
            </a:extLst>
          </p:cNvPr>
          <p:cNvSpPr>
            <a:spLocks noGrp="1"/>
          </p:cNvSpPr>
          <p:nvPr>
            <p:ph type="dt" sz="half" idx="10"/>
          </p:nvPr>
        </p:nvSpPr>
        <p:spPr/>
        <p:txBody>
          <a:bodyPr/>
          <a:lstStyle/>
          <a:p>
            <a:fld id="{851A7941-8015-48B1-AC8C-810666EA7FDC}" type="datetimeFigureOut">
              <a:rPr lang="en-AU" smtClean="0"/>
              <a:t>21/11/2023</a:t>
            </a:fld>
            <a:endParaRPr lang="en-AU"/>
          </a:p>
        </p:txBody>
      </p:sp>
      <p:sp>
        <p:nvSpPr>
          <p:cNvPr id="4" name="Footer Placeholder 3">
            <a:extLst>
              <a:ext uri="{FF2B5EF4-FFF2-40B4-BE49-F238E27FC236}">
                <a16:creationId xmlns:a16="http://schemas.microsoft.com/office/drawing/2014/main" id="{3B20CEA9-0A81-C010-FC32-59F31FBF373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CEF5C71A-BB9E-4591-F2F2-18ED166BEC2B}"/>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1593723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C42114-D181-8881-D007-5B1256B74213}"/>
              </a:ext>
            </a:extLst>
          </p:cNvPr>
          <p:cNvSpPr>
            <a:spLocks noGrp="1"/>
          </p:cNvSpPr>
          <p:nvPr>
            <p:ph type="dt" sz="half" idx="10"/>
          </p:nvPr>
        </p:nvSpPr>
        <p:spPr/>
        <p:txBody>
          <a:bodyPr/>
          <a:lstStyle/>
          <a:p>
            <a:fld id="{851A7941-8015-48B1-AC8C-810666EA7FDC}" type="datetimeFigureOut">
              <a:rPr lang="en-AU" smtClean="0"/>
              <a:t>21/11/2023</a:t>
            </a:fld>
            <a:endParaRPr lang="en-AU"/>
          </a:p>
        </p:txBody>
      </p:sp>
      <p:sp>
        <p:nvSpPr>
          <p:cNvPr id="3" name="Footer Placeholder 2">
            <a:extLst>
              <a:ext uri="{FF2B5EF4-FFF2-40B4-BE49-F238E27FC236}">
                <a16:creationId xmlns:a16="http://schemas.microsoft.com/office/drawing/2014/main" id="{E868B3BC-BAD3-C02E-0A8E-35938261063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4F255DD-A7DD-1CF8-A28A-43DA18AEEEB7}"/>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3695764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9BF5F-933A-01B7-833F-343D53A4343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ECEE77D7-4947-79F2-70E5-B45E57045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2043B7AA-286B-6010-1019-31AA23763B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A611EBF-24CE-AB40-6A34-87C63020A306}"/>
              </a:ext>
            </a:extLst>
          </p:cNvPr>
          <p:cNvSpPr>
            <a:spLocks noGrp="1"/>
          </p:cNvSpPr>
          <p:nvPr>
            <p:ph type="dt" sz="half" idx="10"/>
          </p:nvPr>
        </p:nvSpPr>
        <p:spPr/>
        <p:txBody>
          <a:bodyPr/>
          <a:lstStyle/>
          <a:p>
            <a:fld id="{851A7941-8015-48B1-AC8C-810666EA7FDC}" type="datetimeFigureOut">
              <a:rPr lang="en-AU" smtClean="0"/>
              <a:t>21/11/2023</a:t>
            </a:fld>
            <a:endParaRPr lang="en-AU"/>
          </a:p>
        </p:txBody>
      </p:sp>
      <p:sp>
        <p:nvSpPr>
          <p:cNvPr id="6" name="Footer Placeholder 5">
            <a:extLst>
              <a:ext uri="{FF2B5EF4-FFF2-40B4-BE49-F238E27FC236}">
                <a16:creationId xmlns:a16="http://schemas.microsoft.com/office/drawing/2014/main" id="{BA9B783C-885A-47B9-F40B-BD68DB9425C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A5DE38D-CEF8-662F-6085-AA52573DB22D}"/>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1947326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E29BE-EDD6-9B1C-7241-F4C6D2226F8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E40ADB0D-5005-C32F-F275-3D891139FB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AAC9E83-A263-4984-4C27-6B320FBA46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C4E3545-A2B7-D2E3-8653-A3B2B1877995}"/>
              </a:ext>
            </a:extLst>
          </p:cNvPr>
          <p:cNvSpPr>
            <a:spLocks noGrp="1"/>
          </p:cNvSpPr>
          <p:nvPr>
            <p:ph type="dt" sz="half" idx="10"/>
          </p:nvPr>
        </p:nvSpPr>
        <p:spPr/>
        <p:txBody>
          <a:bodyPr/>
          <a:lstStyle/>
          <a:p>
            <a:fld id="{851A7941-8015-48B1-AC8C-810666EA7FDC}" type="datetimeFigureOut">
              <a:rPr lang="en-AU" smtClean="0"/>
              <a:t>21/11/2023</a:t>
            </a:fld>
            <a:endParaRPr lang="en-AU"/>
          </a:p>
        </p:txBody>
      </p:sp>
      <p:sp>
        <p:nvSpPr>
          <p:cNvPr id="6" name="Footer Placeholder 5">
            <a:extLst>
              <a:ext uri="{FF2B5EF4-FFF2-40B4-BE49-F238E27FC236}">
                <a16:creationId xmlns:a16="http://schemas.microsoft.com/office/drawing/2014/main" id="{61EA2E95-ABA5-6565-2773-79D08E80E70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42C6BA7-B5F1-0F87-26A1-EDC599F6899B}"/>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2154817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5849B4-F0ED-6F90-2177-91F437CB5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E0E38475-C923-5A1A-F413-9B5BE69BE8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83DC988E-2FD5-4818-B92F-655ED318EF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A7941-8015-48B1-AC8C-810666EA7FDC}" type="datetimeFigureOut">
              <a:rPr lang="en-AU" smtClean="0"/>
              <a:t>21/11/2023</a:t>
            </a:fld>
            <a:endParaRPr lang="en-AU"/>
          </a:p>
        </p:txBody>
      </p:sp>
      <p:sp>
        <p:nvSpPr>
          <p:cNvPr id="5" name="Footer Placeholder 4">
            <a:extLst>
              <a:ext uri="{FF2B5EF4-FFF2-40B4-BE49-F238E27FC236}">
                <a16:creationId xmlns:a16="http://schemas.microsoft.com/office/drawing/2014/main" id="{C8F973C1-EF7B-9EC5-FE07-3E397D38D7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50DA4C6-D7BB-495E-AAC2-F7751E6123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CBE8A-60D2-4995-95A0-2AA878475635}" type="slidenum">
              <a:rPr lang="en-AU" smtClean="0"/>
              <a:t>‹#›</a:t>
            </a:fld>
            <a:endParaRPr lang="en-AU"/>
          </a:p>
        </p:txBody>
      </p:sp>
    </p:spTree>
    <p:extLst>
      <p:ext uri="{BB962C8B-B14F-4D97-AF65-F5344CB8AC3E}">
        <p14:creationId xmlns:p14="http://schemas.microsoft.com/office/powerpoint/2010/main" val="3523087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sartorius@uq.edu.au"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ncbi.nlm.nih.gov/pmc/articles/PMC8169216/figure/RSIF20210104F1/" TargetMode="Externa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giorgilancs/covariates" TargetMode="External"/><Relationship Id="rId2" Type="http://schemas.openxmlformats.org/officeDocument/2006/relationships/hyperlink" Target="https://royalsocietypublishing.org/doi/10.1098/rsif.2021.0104" TargetMode="External"/><Relationship Id="rId1" Type="http://schemas.openxmlformats.org/officeDocument/2006/relationships/slideLayout" Target="../slideLayouts/slideLayout2.xml"/><Relationship Id="rId4" Type="http://schemas.openxmlformats.org/officeDocument/2006/relationships/hyperlink" Target="https://github.com/Tatianaproboste/Spatial_Epidemiology/tree/main/04_Point_data_case_study_B_Sartoriu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hyperlink" Target="https://en.wikipedia.org/wiki/Varianc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F65B-182A-458C-901A-A1A15A1DA4A6}"/>
              </a:ext>
            </a:extLst>
          </p:cNvPr>
          <p:cNvSpPr>
            <a:spLocks noGrp="1"/>
          </p:cNvSpPr>
          <p:nvPr>
            <p:ph type="title"/>
          </p:nvPr>
        </p:nvSpPr>
        <p:spPr>
          <a:xfrm>
            <a:off x="531494" y="1692482"/>
            <a:ext cx="10515600" cy="2859946"/>
          </a:xfrm>
        </p:spPr>
        <p:txBody>
          <a:bodyPr>
            <a:normAutofit/>
          </a:bodyPr>
          <a:lstStyle/>
          <a:p>
            <a:pPr marL="0" marR="0" lvl="0" indent="0" defTabSz="914400" rtl="0" eaLnBrk="1" fontAlgn="auto" latinLnBrk="0" hangingPunct="1">
              <a:lnSpc>
                <a:spcPct val="110000"/>
              </a:lnSpc>
              <a:spcBef>
                <a:spcPts val="300"/>
              </a:spcBef>
              <a:spcAft>
                <a:spcPts val="300"/>
              </a:spcAft>
              <a:tabLst/>
              <a:defRPr/>
            </a:pPr>
            <a:r>
              <a:rPr kumimoji="0" lang="en-AU" sz="2800" b="1" i="1" u="none" strike="noStrike" kern="1200" cap="none" spc="0" normalizeH="0" baseline="0" noProof="0" dirty="0">
                <a:ln>
                  <a:noFill/>
                </a:ln>
                <a:solidFill>
                  <a:schemeClr val="accent5">
                    <a:lumMod val="75000"/>
                  </a:schemeClr>
                </a:solidFill>
                <a:effectLst/>
                <a:uLnTx/>
                <a:uFillTx/>
                <a:latin typeface="Arial"/>
                <a:ea typeface="+mn-ea"/>
                <a:cs typeface="+mn-cs"/>
              </a:rPr>
              <a:t>Point data case study: geostatistical modelling</a:t>
            </a:r>
            <a:br>
              <a:rPr kumimoji="0" lang="en-US" sz="2800" b="1" i="1" u="none" strike="noStrike" kern="1200" cap="none" spc="0" normalizeH="0" baseline="0" noProof="0" dirty="0">
                <a:ln>
                  <a:noFill/>
                </a:ln>
                <a:solidFill>
                  <a:schemeClr val="accent5">
                    <a:lumMod val="75000"/>
                  </a:schemeClr>
                </a:solidFill>
                <a:effectLst/>
                <a:uLnTx/>
                <a:uFillTx/>
                <a:latin typeface="Arial"/>
                <a:ea typeface="+mn-ea"/>
                <a:cs typeface="+mn-cs"/>
              </a:rPr>
            </a:br>
            <a:endParaRPr lang="en-AU" b="1" dirty="0">
              <a:solidFill>
                <a:schemeClr val="accent5">
                  <a:lumMod val="75000"/>
                </a:schemeClr>
              </a:solidFill>
            </a:endParaRPr>
          </a:p>
        </p:txBody>
      </p:sp>
      <p:sp>
        <p:nvSpPr>
          <p:cNvPr id="7" name="Rectangle 6">
            <a:extLst>
              <a:ext uri="{FF2B5EF4-FFF2-40B4-BE49-F238E27FC236}">
                <a16:creationId xmlns:a16="http://schemas.microsoft.com/office/drawing/2014/main" id="{8634D3BA-0220-83BA-97A0-8AB8BF5C337D}"/>
              </a:ext>
            </a:extLst>
          </p:cNvPr>
          <p:cNvSpPr/>
          <p:nvPr/>
        </p:nvSpPr>
        <p:spPr>
          <a:xfrm>
            <a:off x="7581900" y="6089650"/>
            <a:ext cx="1876425" cy="645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 Placeholder 2">
            <a:extLst>
              <a:ext uri="{FF2B5EF4-FFF2-40B4-BE49-F238E27FC236}">
                <a16:creationId xmlns:a16="http://schemas.microsoft.com/office/drawing/2014/main" id="{4F10A314-6A04-F8EC-AD43-383E6BD9E530}"/>
              </a:ext>
            </a:extLst>
          </p:cNvPr>
          <p:cNvSpPr txBox="1">
            <a:spLocks/>
          </p:cNvSpPr>
          <p:nvPr/>
        </p:nvSpPr>
        <p:spPr>
          <a:xfrm>
            <a:off x="689622" y="4005157"/>
            <a:ext cx="10515600" cy="2359711"/>
          </a:xfrm>
          <a:prstGeom prst="rect">
            <a:avLst/>
          </a:prstGeom>
        </p:spPr>
        <p:txBody>
          <a:bodyPr vert="horz" lIns="0" tIns="0" rIns="0" bIns="0" rtlCol="0">
            <a:normAutofit lnSpcReduction="10000"/>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2400" kern="1200">
                <a:solidFill>
                  <a:schemeClr val="tx1">
                    <a:tint val="75000"/>
                  </a:schemeClr>
                </a:solidFill>
                <a:latin typeface="+mn-lt"/>
                <a:ea typeface="+mn-ea"/>
                <a:cs typeface="+mn-cs"/>
              </a:defRPr>
            </a:lvl1pPr>
            <a:lvl2pPr marL="45720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200"/>
              </a:spcBef>
              <a:spcAft>
                <a:spcPts val="200"/>
              </a:spcAft>
              <a:buClr>
                <a:schemeClr val="accent1"/>
              </a:buClr>
              <a:buFont typeface="Arial" panose="020B0604020202020204" pitchFamily="34" charset="0"/>
              <a:buNone/>
              <a:defRPr lang="en-US" sz="1800" kern="1200" baseline="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100"/>
              </a:spcBef>
              <a:spcAft>
                <a:spcPts val="100"/>
              </a:spcAft>
              <a:buFont typeface="Wingdings" panose="05000000000000000000" pitchFamily="2" charset="2"/>
              <a:buNone/>
              <a:defRPr lang="en-US"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1200"/>
              </a:spcBef>
              <a:spcAft>
                <a:spcPts val="600"/>
              </a:spcAft>
              <a:buFont typeface="Arial" panose="020B0604020202020204" pitchFamily="34" charset="0"/>
              <a:buNone/>
              <a:defRPr lang="en-US" sz="1600" kern="1200" baseline="0">
                <a:solidFill>
                  <a:schemeClr val="tx1">
                    <a:tint val="75000"/>
                  </a:schemeClr>
                </a:solidFill>
                <a:latin typeface="+mn-lt"/>
                <a:ea typeface="+mn-ea"/>
                <a:cs typeface="+mn-cs"/>
              </a:defRPr>
            </a:lvl5pPr>
            <a:lvl6pPr marL="2286000" indent="0" algn="l" defTabSz="914400" rtl="0" eaLnBrk="1" latinLnBrk="0" hangingPunct="1">
              <a:spcBef>
                <a:spcPts val="600"/>
              </a:spcBef>
              <a:spcAft>
                <a:spcPts val="300"/>
              </a:spcAft>
              <a:buFont typeface="Arial" pitchFamily="34" charset="0"/>
              <a:buNone/>
              <a:defRPr lang="en-AU" sz="1600" b="1" kern="1200" baseline="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9pPr>
          </a:lstStyle>
          <a:p>
            <a:r>
              <a:rPr lang="en-AU" sz="2800" dirty="0">
                <a:solidFill>
                  <a:schemeClr val="tx1"/>
                </a:solidFill>
              </a:rPr>
              <a:t>A/Prof Benn Sartorius </a:t>
            </a:r>
          </a:p>
          <a:p>
            <a:pPr marL="0" indent="0">
              <a:buNone/>
            </a:pPr>
            <a:r>
              <a:rPr lang="en-AU" sz="1800" dirty="0">
                <a:solidFill>
                  <a:schemeClr val="tx1"/>
                </a:solidFill>
              </a:rPr>
              <a:t>Email: </a:t>
            </a:r>
            <a:r>
              <a:rPr lang="en-AU" sz="1800" dirty="0">
                <a:solidFill>
                  <a:schemeClr val="tx1"/>
                </a:solidFill>
                <a:hlinkClick r:id="rId3">
                  <a:extLst>
                    <a:ext uri="{A12FA001-AC4F-418D-AE19-62706E023703}">
                      <ahyp:hlinkClr xmlns:ahyp="http://schemas.microsoft.com/office/drawing/2018/hyperlinkcolor" val="tx"/>
                    </a:ext>
                  </a:extLst>
                </a:hlinkClick>
              </a:rPr>
              <a:t>b.sartorius@uq.edu.au</a:t>
            </a:r>
            <a:r>
              <a:rPr lang="en-AU" sz="1800" dirty="0">
                <a:solidFill>
                  <a:schemeClr val="tx1"/>
                </a:solidFill>
              </a:rPr>
              <a:t> </a:t>
            </a:r>
          </a:p>
          <a:p>
            <a:pPr marL="0" indent="0">
              <a:buNone/>
            </a:pPr>
            <a:r>
              <a:rPr lang="en-AU" sz="1800" dirty="0">
                <a:solidFill>
                  <a:schemeClr val="tx1"/>
                </a:solidFill>
              </a:rPr>
              <a:t>A/Prof and Principal Research Fellow</a:t>
            </a:r>
          </a:p>
          <a:p>
            <a:pPr marL="0" indent="0">
              <a:buNone/>
            </a:pPr>
            <a:r>
              <a:rPr lang="en-AU" sz="1800" dirty="0">
                <a:solidFill>
                  <a:schemeClr val="tx1"/>
                </a:solidFill>
              </a:rPr>
              <a:t>ODeSI HERA program, UQCCR</a:t>
            </a:r>
          </a:p>
          <a:p>
            <a:pPr marL="0" indent="0">
              <a:buNone/>
            </a:pPr>
            <a:r>
              <a:rPr lang="en-AU" sz="1800" dirty="0">
                <a:solidFill>
                  <a:schemeClr val="tx1"/>
                </a:solidFill>
              </a:rPr>
              <a:t>Honorary Visiting Fellow – Centre for Tropical Medicine and Global Health, University of Oxford</a:t>
            </a:r>
          </a:p>
          <a:p>
            <a:pPr marL="0" indent="0">
              <a:buNone/>
            </a:pPr>
            <a:r>
              <a:rPr lang="en-AU" sz="1800" dirty="0">
                <a:solidFill>
                  <a:schemeClr val="tx1"/>
                </a:solidFill>
              </a:rPr>
              <a:t>Affiliate Professor – Department of Health Metric Sciences, University of Washington</a:t>
            </a:r>
          </a:p>
          <a:p>
            <a:endParaRPr lang="en-AU" i="1" dirty="0">
              <a:solidFill>
                <a:schemeClr val="accent1"/>
              </a:solidFill>
            </a:endParaRPr>
          </a:p>
          <a:p>
            <a:endParaRPr lang="en-AU" sz="1800" i="1" dirty="0">
              <a:solidFill>
                <a:schemeClr val="accent1"/>
              </a:solidFill>
            </a:endParaRPr>
          </a:p>
        </p:txBody>
      </p:sp>
      <p:grpSp>
        <p:nvGrpSpPr>
          <p:cNvPr id="3" name="Group 2">
            <a:extLst>
              <a:ext uri="{FF2B5EF4-FFF2-40B4-BE49-F238E27FC236}">
                <a16:creationId xmlns:a16="http://schemas.microsoft.com/office/drawing/2014/main" id="{0DB8EA0F-CDC6-6599-E349-B4526E932F6B}"/>
              </a:ext>
            </a:extLst>
          </p:cNvPr>
          <p:cNvGrpSpPr/>
          <p:nvPr/>
        </p:nvGrpSpPr>
        <p:grpSpPr>
          <a:xfrm>
            <a:off x="66000" y="40832"/>
            <a:ext cx="12060000" cy="1299936"/>
            <a:chOff x="66000" y="40832"/>
            <a:chExt cx="12060000" cy="1299936"/>
          </a:xfrm>
        </p:grpSpPr>
        <p:cxnSp>
          <p:nvCxnSpPr>
            <p:cNvPr id="4" name="Straight Connector 3">
              <a:extLst>
                <a:ext uri="{FF2B5EF4-FFF2-40B4-BE49-F238E27FC236}">
                  <a16:creationId xmlns:a16="http://schemas.microsoft.com/office/drawing/2014/main" id="{4FDE2FB8-471D-8B7A-AE50-77951270C5BB}"/>
                </a:ext>
              </a:extLst>
            </p:cNvPr>
            <p:cNvCxnSpPr>
              <a:cxnSpLocks/>
            </p:cNvCxnSpPr>
            <p:nvPr/>
          </p:nvCxnSpPr>
          <p:spPr>
            <a:xfrm>
              <a:off x="84672" y="1340768"/>
              <a:ext cx="12024000"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F163A57-D04E-5634-D0FF-A3FFA673A5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00" y="40832"/>
              <a:ext cx="12060000" cy="1299936"/>
            </a:xfrm>
            <a:prstGeom prst="rect">
              <a:avLst/>
            </a:prstGeom>
          </p:spPr>
        </p:pic>
      </p:grpSp>
    </p:spTree>
    <p:extLst>
      <p:ext uri="{BB962C8B-B14F-4D97-AF65-F5344CB8AC3E}">
        <p14:creationId xmlns:p14="http://schemas.microsoft.com/office/powerpoint/2010/main" val="477973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A958-B05F-D81E-59E8-AD602E9232E3}"/>
              </a:ext>
            </a:extLst>
          </p:cNvPr>
          <p:cNvSpPr>
            <a:spLocks noGrp="1"/>
          </p:cNvSpPr>
          <p:nvPr>
            <p:ph type="title"/>
          </p:nvPr>
        </p:nvSpPr>
        <p:spPr/>
        <p:txBody>
          <a:bodyPr/>
          <a:lstStyle/>
          <a:p>
            <a:r>
              <a:rPr lang="en-AU" b="1" i="0" dirty="0">
                <a:solidFill>
                  <a:srgbClr val="000000"/>
                </a:solidFill>
                <a:effectLst/>
              </a:rPr>
              <a:t>Relationship of the variogram to other measures</a:t>
            </a:r>
            <a:endParaRPr lang="en-AU" b="1" dirty="0"/>
          </a:p>
        </p:txBody>
      </p:sp>
      <p:sp>
        <p:nvSpPr>
          <p:cNvPr id="3" name="Content Placeholder 2">
            <a:extLst>
              <a:ext uri="{FF2B5EF4-FFF2-40B4-BE49-F238E27FC236}">
                <a16:creationId xmlns:a16="http://schemas.microsoft.com/office/drawing/2014/main" id="{A3E0AEFE-4E5E-E773-4C6D-D27CD95A07E7}"/>
              </a:ext>
            </a:extLst>
          </p:cNvPr>
          <p:cNvSpPr>
            <a:spLocks noGrp="1"/>
          </p:cNvSpPr>
          <p:nvPr>
            <p:ph idx="1"/>
          </p:nvPr>
        </p:nvSpPr>
        <p:spPr/>
        <p:txBody>
          <a:bodyPr/>
          <a:lstStyle/>
          <a:p>
            <a:pPr marL="0" indent="0" algn="l">
              <a:buNone/>
            </a:pPr>
            <a:r>
              <a:rPr lang="en-AU" b="0" i="0" dirty="0">
                <a:solidFill>
                  <a:srgbClr val="000000"/>
                </a:solidFill>
                <a:effectLst/>
                <a:latin typeface="+mj-lt"/>
              </a:rPr>
              <a:t>The variogram is closely related to other, similar measures of spatial autocorrelation (e.g. Moran’s I, Geary’s C, correlogram). </a:t>
            </a:r>
          </a:p>
          <a:p>
            <a:pPr marL="0" indent="0" algn="l">
              <a:buNone/>
            </a:pPr>
            <a:r>
              <a:rPr lang="en-AU" b="0" i="0" dirty="0">
                <a:solidFill>
                  <a:srgbClr val="000000"/>
                </a:solidFill>
                <a:effectLst/>
                <a:latin typeface="+mj-lt"/>
              </a:rPr>
              <a:t>"Local spatial statistics: an overview", by A. </a:t>
            </a:r>
            <a:r>
              <a:rPr lang="en-AU" b="0" i="0" dirty="0" err="1">
                <a:solidFill>
                  <a:srgbClr val="000000"/>
                </a:solidFill>
                <a:effectLst/>
                <a:latin typeface="+mj-lt"/>
              </a:rPr>
              <a:t>Getis</a:t>
            </a:r>
            <a:r>
              <a:rPr lang="en-AU" b="0" i="0" dirty="0">
                <a:solidFill>
                  <a:srgbClr val="000000"/>
                </a:solidFill>
                <a:effectLst/>
                <a:latin typeface="+mj-lt"/>
              </a:rPr>
              <a:t> and J. K. Ord (pp. 261-277 in </a:t>
            </a:r>
            <a:r>
              <a:rPr lang="en-AU" b="0" i="1" dirty="0">
                <a:solidFill>
                  <a:srgbClr val="000000"/>
                </a:solidFill>
                <a:effectLst/>
                <a:latin typeface="+mj-lt"/>
              </a:rPr>
              <a:t>Spatial Analysis: Modelling in a GIS Environment, Longley, P. and M. Batty, eds.</a:t>
            </a:r>
            <a:endParaRPr lang="en-AU" b="0" i="0" dirty="0">
              <a:solidFill>
                <a:srgbClr val="000000"/>
              </a:solidFill>
              <a:effectLst/>
              <a:latin typeface="+mj-lt"/>
            </a:endParaRPr>
          </a:p>
          <a:p>
            <a:pPr marL="0" indent="0" algn="l">
              <a:buNone/>
            </a:pPr>
            <a:endParaRPr lang="en-AU" dirty="0">
              <a:solidFill>
                <a:srgbClr val="000000"/>
              </a:solidFill>
              <a:latin typeface="+mj-lt"/>
            </a:endParaRPr>
          </a:p>
          <a:p>
            <a:pPr marL="0" indent="0" algn="l">
              <a:buNone/>
            </a:pPr>
            <a:r>
              <a:rPr lang="en-AU" b="0" i="0" dirty="0">
                <a:solidFill>
                  <a:srgbClr val="000000"/>
                </a:solidFill>
                <a:effectLst/>
                <a:latin typeface="+mj-lt"/>
              </a:rPr>
              <a:t>We can consider both the correlogram and the variogram as global, multiple distance measures of spatial autocorrelation, whereas Moran's I and Geary's C are the corresponding global, single distance measures.</a:t>
            </a:r>
          </a:p>
          <a:p>
            <a:endParaRPr lang="en-AU" dirty="0">
              <a:latin typeface="+mj-lt"/>
            </a:endParaRPr>
          </a:p>
        </p:txBody>
      </p:sp>
      <p:sp>
        <p:nvSpPr>
          <p:cNvPr id="5" name="TextBox 4">
            <a:extLst>
              <a:ext uri="{FF2B5EF4-FFF2-40B4-BE49-F238E27FC236}">
                <a16:creationId xmlns:a16="http://schemas.microsoft.com/office/drawing/2014/main" id="{0D452421-900B-3441-2D7B-70DE7737619B}"/>
              </a:ext>
            </a:extLst>
          </p:cNvPr>
          <p:cNvSpPr txBox="1"/>
          <p:nvPr/>
        </p:nvSpPr>
        <p:spPr>
          <a:xfrm>
            <a:off x="1438" y="6488668"/>
            <a:ext cx="6094562" cy="369332"/>
          </a:xfrm>
          <a:prstGeom prst="rect">
            <a:avLst/>
          </a:prstGeom>
          <a:noFill/>
        </p:spPr>
        <p:txBody>
          <a:bodyPr wrap="square">
            <a:spAutoFit/>
          </a:bodyPr>
          <a:lstStyle/>
          <a:p>
            <a:r>
              <a:rPr lang="en-AU" dirty="0"/>
              <a:t>https://www.nku.edu/~longa/modules/geostats/lec.html</a:t>
            </a:r>
          </a:p>
        </p:txBody>
      </p:sp>
    </p:spTree>
    <p:extLst>
      <p:ext uri="{BB962C8B-B14F-4D97-AF65-F5344CB8AC3E}">
        <p14:creationId xmlns:p14="http://schemas.microsoft.com/office/powerpoint/2010/main" val="3092117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9A5CA-5FC9-37B6-E3A4-BAB1C562A5F0}"/>
              </a:ext>
            </a:extLst>
          </p:cNvPr>
          <p:cNvSpPr>
            <a:spLocks noGrp="1"/>
          </p:cNvSpPr>
          <p:nvPr>
            <p:ph type="title"/>
          </p:nvPr>
        </p:nvSpPr>
        <p:spPr>
          <a:xfrm>
            <a:off x="675640" y="0"/>
            <a:ext cx="10515600" cy="1325563"/>
          </a:xfrm>
        </p:spPr>
        <p:txBody>
          <a:bodyPr/>
          <a:lstStyle/>
          <a:p>
            <a:r>
              <a:rPr lang="en-AU" dirty="0"/>
              <a:t>Variogram model (theoretical)</a:t>
            </a:r>
          </a:p>
        </p:txBody>
      </p:sp>
      <p:sp>
        <p:nvSpPr>
          <p:cNvPr id="3" name="Content Placeholder 2">
            <a:extLst>
              <a:ext uri="{FF2B5EF4-FFF2-40B4-BE49-F238E27FC236}">
                <a16:creationId xmlns:a16="http://schemas.microsoft.com/office/drawing/2014/main" id="{2217C770-3977-5925-A7A4-2E9F2359DE86}"/>
              </a:ext>
            </a:extLst>
          </p:cNvPr>
          <p:cNvSpPr>
            <a:spLocks noGrp="1"/>
          </p:cNvSpPr>
          <p:nvPr>
            <p:ph idx="1"/>
          </p:nvPr>
        </p:nvSpPr>
        <p:spPr>
          <a:xfrm>
            <a:off x="495167" y="1096355"/>
            <a:ext cx="9226349" cy="5088276"/>
          </a:xfrm>
        </p:spPr>
        <p:txBody>
          <a:bodyPr>
            <a:normAutofit fontScale="92500" lnSpcReduction="10000"/>
          </a:bodyPr>
          <a:lstStyle/>
          <a:p>
            <a:r>
              <a:rPr lang="en-AU" dirty="0"/>
              <a:t>Variogram is the key function in geostatistics = used to fit a model of the spatial correlation of the observed phenomenon. </a:t>
            </a:r>
          </a:p>
          <a:p>
            <a:r>
              <a:rPr lang="en-AU" dirty="0"/>
              <a:t>Generally, an empirical variogram is used for measured data, because sample information is not available for every location.</a:t>
            </a:r>
          </a:p>
          <a:p>
            <a:r>
              <a:rPr lang="en-AU" dirty="0"/>
              <a:t>The empirical variogram cannot be computed at every lag distance ℎ and due to variation in the estimation it is not ensured that it is a valid variogram. </a:t>
            </a:r>
          </a:p>
          <a:p>
            <a:r>
              <a:rPr lang="en-AU" dirty="0"/>
              <a:t>Geostatistical methods such as kriging need valid (semi)variograms. In applied geostatistics the empirical variograms are thus often approximated by model function ensuring validity. Some important models are:</a:t>
            </a:r>
          </a:p>
          <a:p>
            <a:pPr lvl="2"/>
            <a:r>
              <a:rPr lang="en-AU" sz="2400" dirty="0"/>
              <a:t>Exponential variogram model</a:t>
            </a:r>
          </a:p>
          <a:p>
            <a:pPr lvl="2"/>
            <a:r>
              <a:rPr lang="en-AU" sz="2400" dirty="0"/>
              <a:t>Spherical variogram model</a:t>
            </a:r>
          </a:p>
          <a:p>
            <a:pPr lvl="2"/>
            <a:r>
              <a:rPr lang="en-AU" sz="2400" dirty="0"/>
              <a:t>Gaussian variogram model</a:t>
            </a:r>
          </a:p>
        </p:txBody>
      </p:sp>
      <p:sp>
        <p:nvSpPr>
          <p:cNvPr id="5" name="AutoShape 3" descr="h">
            <a:extLst>
              <a:ext uri="{FF2B5EF4-FFF2-40B4-BE49-F238E27FC236}">
                <a16:creationId xmlns:a16="http://schemas.microsoft.com/office/drawing/2014/main" id="{81CDA7F9-B6DE-4401-E7AB-8E5482CEFA8D}"/>
              </a:ext>
            </a:extLst>
          </p:cNvPr>
          <p:cNvSpPr>
            <a:spLocks noChangeAspect="1" noChangeArrowheads="1"/>
          </p:cNvSpPr>
          <p:nvPr/>
        </p:nvSpPr>
        <p:spPr bwMode="auto">
          <a:xfrm>
            <a:off x="38322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7" name="TextBox 6">
            <a:extLst>
              <a:ext uri="{FF2B5EF4-FFF2-40B4-BE49-F238E27FC236}">
                <a16:creationId xmlns:a16="http://schemas.microsoft.com/office/drawing/2014/main" id="{D785F238-D12F-9387-1E3F-7988938129A4}"/>
              </a:ext>
            </a:extLst>
          </p:cNvPr>
          <p:cNvSpPr txBox="1"/>
          <p:nvPr/>
        </p:nvSpPr>
        <p:spPr>
          <a:xfrm>
            <a:off x="0" y="6334780"/>
            <a:ext cx="13569615" cy="523220"/>
          </a:xfrm>
          <a:prstGeom prst="rect">
            <a:avLst/>
          </a:prstGeom>
          <a:noFill/>
        </p:spPr>
        <p:txBody>
          <a:bodyPr wrap="square">
            <a:spAutoFit/>
          </a:bodyPr>
          <a:lstStyle/>
          <a:p>
            <a:pPr algn="l"/>
            <a:r>
              <a:rPr lang="en-AU" sz="1400" b="0" i="0" dirty="0" err="1">
                <a:solidFill>
                  <a:srgbClr val="202122"/>
                </a:solidFill>
                <a:effectLst/>
                <a:latin typeface="Arial" panose="020B0604020202020204" pitchFamily="34" charset="0"/>
              </a:rPr>
              <a:t>Cressie</a:t>
            </a:r>
            <a:r>
              <a:rPr lang="en-AU" sz="1400" b="0" i="0" dirty="0">
                <a:solidFill>
                  <a:srgbClr val="202122"/>
                </a:solidFill>
                <a:effectLst/>
                <a:latin typeface="Arial" panose="020B0604020202020204" pitchFamily="34" charset="0"/>
              </a:rPr>
              <a:t>, N., 1993, Statistics for spatial data, Wiley </a:t>
            </a:r>
            <a:r>
              <a:rPr lang="en-AU" sz="1400" b="0" i="0" dirty="0" err="1">
                <a:solidFill>
                  <a:srgbClr val="202122"/>
                </a:solidFill>
                <a:effectLst/>
                <a:latin typeface="Arial" panose="020B0604020202020204" pitchFamily="34" charset="0"/>
              </a:rPr>
              <a:t>Interscience</a:t>
            </a:r>
            <a:r>
              <a:rPr lang="en-AU" sz="1400" b="0" i="0" dirty="0">
                <a:solidFill>
                  <a:srgbClr val="202122"/>
                </a:solidFill>
                <a:effectLst/>
                <a:latin typeface="Arial" panose="020B0604020202020204" pitchFamily="34" charset="0"/>
              </a:rPr>
              <a:t>.</a:t>
            </a:r>
          </a:p>
          <a:p>
            <a:pPr algn="l"/>
            <a:r>
              <a:rPr lang="en-AU" sz="1400" b="0" i="0" dirty="0">
                <a:solidFill>
                  <a:srgbClr val="202122"/>
                </a:solidFill>
                <a:effectLst/>
                <a:latin typeface="Arial" panose="020B0604020202020204" pitchFamily="34" charset="0"/>
              </a:rPr>
              <a:t>Chiles, J. P., P. </a:t>
            </a:r>
            <a:r>
              <a:rPr lang="en-AU" sz="1400" b="0" i="0" dirty="0" err="1">
                <a:solidFill>
                  <a:srgbClr val="202122"/>
                </a:solidFill>
                <a:effectLst/>
                <a:latin typeface="Arial" panose="020B0604020202020204" pitchFamily="34" charset="0"/>
              </a:rPr>
              <a:t>Delfiner</a:t>
            </a:r>
            <a:r>
              <a:rPr lang="en-AU" sz="1400" b="0" i="0" dirty="0">
                <a:solidFill>
                  <a:srgbClr val="202122"/>
                </a:solidFill>
                <a:effectLst/>
                <a:latin typeface="Arial" panose="020B0604020202020204" pitchFamily="34" charset="0"/>
              </a:rPr>
              <a:t>, 1999, Geostatistics, Modelling Spatial Uncertainty, Wiley-</a:t>
            </a:r>
            <a:r>
              <a:rPr lang="en-AU" sz="1400" b="0" i="0" dirty="0" err="1">
                <a:solidFill>
                  <a:srgbClr val="202122"/>
                </a:solidFill>
                <a:effectLst/>
                <a:latin typeface="Arial" panose="020B0604020202020204" pitchFamily="34" charset="0"/>
              </a:rPr>
              <a:t>Interscience</a:t>
            </a:r>
            <a:r>
              <a:rPr lang="en-AU" sz="1400" b="0" i="0" dirty="0">
                <a:solidFill>
                  <a:srgbClr val="202122"/>
                </a:solidFill>
                <a:effectLst/>
                <a:latin typeface="Arial" panose="020B0604020202020204" pitchFamily="34" charset="0"/>
              </a:rPr>
              <a:t>.</a:t>
            </a:r>
          </a:p>
        </p:txBody>
      </p:sp>
      <p:pic>
        <p:nvPicPr>
          <p:cNvPr id="2055" name="Picture 7" descr="Variogram and spatial autocorrelation - Aspexit">
            <a:extLst>
              <a:ext uri="{FF2B5EF4-FFF2-40B4-BE49-F238E27FC236}">
                <a16:creationId xmlns:a16="http://schemas.microsoft.com/office/drawing/2014/main" id="{974E60A7-283C-229D-7B48-8E205BF376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0348" y="4760864"/>
            <a:ext cx="2731168" cy="1762044"/>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Variogram - an overview | ScienceDirect Topics">
            <a:extLst>
              <a:ext uri="{FF2B5EF4-FFF2-40B4-BE49-F238E27FC236}">
                <a16:creationId xmlns:a16="http://schemas.microsoft.com/office/drawing/2014/main" id="{412B104E-2CAE-3F7B-91CB-7EB81A9F3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233" y="2261580"/>
            <a:ext cx="2593767" cy="18329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40F324B-BDDC-9FBE-B864-E50FDDF3B4ED}"/>
              </a:ext>
            </a:extLst>
          </p:cNvPr>
          <p:cNvSpPr txBox="1"/>
          <p:nvPr/>
        </p:nvSpPr>
        <p:spPr>
          <a:xfrm>
            <a:off x="9460832" y="4160699"/>
            <a:ext cx="2731168" cy="1200329"/>
          </a:xfrm>
          <a:prstGeom prst="rect">
            <a:avLst/>
          </a:prstGeom>
          <a:noFill/>
        </p:spPr>
        <p:txBody>
          <a:bodyPr wrap="square">
            <a:spAutoFit/>
          </a:bodyPr>
          <a:lstStyle/>
          <a:p>
            <a:r>
              <a:rPr lang="en-AU" dirty="0"/>
              <a:t>https://www.sciencedirect.com/topics/earth-and-planetary-sciences/variogram</a:t>
            </a:r>
          </a:p>
        </p:txBody>
      </p:sp>
    </p:spTree>
    <p:extLst>
      <p:ext uri="{BB962C8B-B14F-4D97-AF65-F5344CB8AC3E}">
        <p14:creationId xmlns:p14="http://schemas.microsoft.com/office/powerpoint/2010/main" val="1892558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E77C-B890-2B60-DB6D-80368C9F560B}"/>
              </a:ext>
            </a:extLst>
          </p:cNvPr>
          <p:cNvSpPr>
            <a:spLocks noGrp="1"/>
          </p:cNvSpPr>
          <p:nvPr>
            <p:ph type="title"/>
          </p:nvPr>
        </p:nvSpPr>
        <p:spPr/>
        <p:txBody>
          <a:bodyPr/>
          <a:lstStyle/>
          <a:p>
            <a:r>
              <a:rPr lang="en-AU" dirty="0"/>
              <a:t>Examples of applied </a:t>
            </a:r>
            <a:r>
              <a:rPr lang="en-AU" b="0" i="0" dirty="0">
                <a:solidFill>
                  <a:srgbClr val="2A2B2D"/>
                </a:solidFill>
                <a:effectLst/>
                <a:latin typeface="itc-giovanni"/>
              </a:rPr>
              <a:t>variogram models</a:t>
            </a:r>
            <a:endParaRPr lang="en-AU" dirty="0"/>
          </a:p>
        </p:txBody>
      </p:sp>
      <p:sp>
        <p:nvSpPr>
          <p:cNvPr id="3" name="Content Placeholder 2">
            <a:extLst>
              <a:ext uri="{FF2B5EF4-FFF2-40B4-BE49-F238E27FC236}">
                <a16:creationId xmlns:a16="http://schemas.microsoft.com/office/drawing/2014/main" id="{4D679CB0-50A3-6E63-06FA-7D9FF775367F}"/>
              </a:ext>
            </a:extLst>
          </p:cNvPr>
          <p:cNvSpPr>
            <a:spLocks noGrp="1"/>
          </p:cNvSpPr>
          <p:nvPr>
            <p:ph idx="1"/>
          </p:nvPr>
        </p:nvSpPr>
        <p:spPr>
          <a:xfrm>
            <a:off x="838200" y="1825624"/>
            <a:ext cx="4764397" cy="4755649"/>
          </a:xfrm>
        </p:spPr>
        <p:txBody>
          <a:bodyPr>
            <a:normAutofit fontScale="85000" lnSpcReduction="20000"/>
          </a:bodyPr>
          <a:lstStyle/>
          <a:p>
            <a:r>
              <a:rPr lang="en-AU" b="0" i="0" dirty="0">
                <a:solidFill>
                  <a:srgbClr val="2A2B2D"/>
                </a:solidFill>
                <a:effectLst/>
                <a:latin typeface="itc-giovanni"/>
              </a:rPr>
              <a:t>Variograms for cholera and dysentery rates in an area of Bangladesh,</a:t>
            </a:r>
          </a:p>
          <a:p>
            <a:r>
              <a:rPr lang="en-AU" b="0" i="0" dirty="0">
                <a:solidFill>
                  <a:srgbClr val="2A2B2D"/>
                </a:solidFill>
                <a:effectLst/>
                <a:latin typeface="itc-giovanni"/>
              </a:rPr>
              <a:t>In both cases, the rising curve at short distances implies that locations that are closer together are more similar to each other than locations that are farther apart. At a certain point (~300 meters for cholera and ~1000 meters for dysentery), the covariance values reach a plateau, indicating that the difference between rates at locations separated by this distance have reached the value of the overall sample variance.</a:t>
            </a:r>
            <a:endParaRPr lang="en-AU" dirty="0"/>
          </a:p>
        </p:txBody>
      </p:sp>
      <p:pic>
        <p:nvPicPr>
          <p:cNvPr id="4" name="Picture 3">
            <a:extLst>
              <a:ext uri="{FF2B5EF4-FFF2-40B4-BE49-F238E27FC236}">
                <a16:creationId xmlns:a16="http://schemas.microsoft.com/office/drawing/2014/main" id="{01B293F9-44B1-7846-D9D1-5AB00CB1BAB0}"/>
              </a:ext>
            </a:extLst>
          </p:cNvPr>
          <p:cNvPicPr>
            <a:picLocks noChangeAspect="1"/>
          </p:cNvPicPr>
          <p:nvPr/>
        </p:nvPicPr>
        <p:blipFill>
          <a:blip r:embed="rId2"/>
          <a:stretch>
            <a:fillRect/>
          </a:stretch>
        </p:blipFill>
        <p:spPr>
          <a:xfrm>
            <a:off x="5920353" y="1292623"/>
            <a:ext cx="3952028" cy="5156162"/>
          </a:xfrm>
          <a:prstGeom prst="rect">
            <a:avLst/>
          </a:prstGeom>
        </p:spPr>
      </p:pic>
      <p:sp>
        <p:nvSpPr>
          <p:cNvPr id="6" name="TextBox 5">
            <a:extLst>
              <a:ext uri="{FF2B5EF4-FFF2-40B4-BE49-F238E27FC236}">
                <a16:creationId xmlns:a16="http://schemas.microsoft.com/office/drawing/2014/main" id="{CC1FC960-3087-5550-6741-3D89A763A124}"/>
              </a:ext>
            </a:extLst>
          </p:cNvPr>
          <p:cNvSpPr txBox="1"/>
          <p:nvPr/>
        </p:nvSpPr>
        <p:spPr>
          <a:xfrm>
            <a:off x="-75594" y="6443659"/>
            <a:ext cx="11356382" cy="369332"/>
          </a:xfrm>
          <a:prstGeom prst="rect">
            <a:avLst/>
          </a:prstGeom>
          <a:noFill/>
        </p:spPr>
        <p:txBody>
          <a:bodyPr wrap="square">
            <a:spAutoFit/>
          </a:bodyPr>
          <a:lstStyle/>
          <a:p>
            <a:r>
              <a:rPr lang="en-AU" dirty="0"/>
              <a:t>https://www.publichealth.columbia.edu/research/population-health-methods/kriging-interpolation</a:t>
            </a:r>
          </a:p>
        </p:txBody>
      </p:sp>
    </p:spTree>
    <p:extLst>
      <p:ext uri="{BB962C8B-B14F-4D97-AF65-F5344CB8AC3E}">
        <p14:creationId xmlns:p14="http://schemas.microsoft.com/office/powerpoint/2010/main" val="1246043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0AF79-B890-C16E-82C8-7BFA17EEA5C5}"/>
              </a:ext>
            </a:extLst>
          </p:cNvPr>
          <p:cNvSpPr>
            <a:spLocks noGrp="1"/>
          </p:cNvSpPr>
          <p:nvPr>
            <p:ph type="title"/>
          </p:nvPr>
        </p:nvSpPr>
        <p:spPr>
          <a:xfrm>
            <a:off x="561901" y="136525"/>
            <a:ext cx="10801350" cy="469056"/>
          </a:xfrm>
        </p:spPr>
        <p:txBody>
          <a:bodyPr>
            <a:normAutofit fontScale="90000"/>
          </a:bodyPr>
          <a:lstStyle/>
          <a:p>
            <a:r>
              <a:rPr lang="en-AU" dirty="0"/>
              <a:t>Kriging and variograms</a:t>
            </a:r>
          </a:p>
        </p:txBody>
      </p:sp>
      <p:sp>
        <p:nvSpPr>
          <p:cNvPr id="6" name="Slide Number Placeholder 5">
            <a:extLst>
              <a:ext uri="{FF2B5EF4-FFF2-40B4-BE49-F238E27FC236}">
                <a16:creationId xmlns:a16="http://schemas.microsoft.com/office/drawing/2014/main" id="{FC5B8E90-BE92-8732-8F36-81445B5F2DCA}"/>
              </a:ext>
            </a:extLst>
          </p:cNvPr>
          <p:cNvSpPr>
            <a:spLocks noGrp="1"/>
          </p:cNvSpPr>
          <p:nvPr>
            <p:ph type="sldNum" sz="quarter" idx="12"/>
          </p:nvPr>
        </p:nvSpPr>
        <p:spPr/>
        <p:txBody>
          <a:bodyPr/>
          <a:lstStyle/>
          <a:p>
            <a:fld id="{D9C8A190-6CC3-4FD8-B6DF-33B5A759F80D}" type="slidenum">
              <a:rPr lang="en-AU" smtClean="0"/>
              <a:t>13</a:t>
            </a:fld>
            <a:endParaRPr lang="en-AU"/>
          </a:p>
        </p:txBody>
      </p:sp>
      <p:pic>
        <p:nvPicPr>
          <p:cNvPr id="8" name="Picture 7">
            <a:extLst>
              <a:ext uri="{FF2B5EF4-FFF2-40B4-BE49-F238E27FC236}">
                <a16:creationId xmlns:a16="http://schemas.microsoft.com/office/drawing/2014/main" id="{1B29155F-1DE9-DB08-5E86-EA6CB06A9DDB}"/>
              </a:ext>
            </a:extLst>
          </p:cNvPr>
          <p:cNvPicPr>
            <a:picLocks noChangeAspect="1"/>
          </p:cNvPicPr>
          <p:nvPr/>
        </p:nvPicPr>
        <p:blipFill rotWithShape="1">
          <a:blip r:embed="rId3"/>
          <a:srcRect l="40192" t="27322" r="21272" b="22037"/>
          <a:stretch/>
        </p:blipFill>
        <p:spPr>
          <a:xfrm>
            <a:off x="307587" y="926474"/>
            <a:ext cx="5517408" cy="4078559"/>
          </a:xfrm>
          <a:prstGeom prst="rect">
            <a:avLst/>
          </a:prstGeom>
        </p:spPr>
      </p:pic>
      <p:sp>
        <p:nvSpPr>
          <p:cNvPr id="10" name="TextBox 9">
            <a:extLst>
              <a:ext uri="{FF2B5EF4-FFF2-40B4-BE49-F238E27FC236}">
                <a16:creationId xmlns:a16="http://schemas.microsoft.com/office/drawing/2014/main" id="{D96B000D-E8F3-3427-865C-0A9E616D01C7}"/>
              </a:ext>
            </a:extLst>
          </p:cNvPr>
          <p:cNvSpPr txBox="1"/>
          <p:nvPr/>
        </p:nvSpPr>
        <p:spPr>
          <a:xfrm>
            <a:off x="5962576" y="696137"/>
            <a:ext cx="6149091" cy="5016758"/>
          </a:xfrm>
          <a:prstGeom prst="rect">
            <a:avLst/>
          </a:prstGeom>
          <a:noFill/>
        </p:spPr>
        <p:txBody>
          <a:bodyPr wrap="square">
            <a:spAutoFit/>
          </a:bodyPr>
          <a:lstStyle/>
          <a:p>
            <a:r>
              <a:rPr lang="en-AU" sz="2000" dirty="0"/>
              <a:t>Recap: The </a:t>
            </a:r>
            <a:r>
              <a:rPr lang="en-AU" sz="2000" u="sng" dirty="0"/>
              <a:t>variogram</a:t>
            </a:r>
            <a:r>
              <a:rPr lang="en-AU" sz="2000" dirty="0"/>
              <a:t> displays the (semi)variance, which is a measure of the level of spatial autocorrelation, against distance or lag i.e. </a:t>
            </a:r>
            <a:r>
              <a:rPr lang="en-US" sz="2000" dirty="0"/>
              <a:t>measure the strength of statistical correlation as a function of distance</a:t>
            </a:r>
          </a:p>
          <a:p>
            <a:endParaRPr lang="en-AU" sz="2000" dirty="0"/>
          </a:p>
          <a:p>
            <a:r>
              <a:rPr lang="en-AU" sz="2000" b="0" i="0" dirty="0">
                <a:solidFill>
                  <a:srgbClr val="404040"/>
                </a:solidFill>
                <a:effectLst/>
                <a:latin typeface="Lato" panose="020F0502020204030203" pitchFamily="34" charset="0"/>
              </a:rPr>
              <a:t>The semi-variogram is the first step towards the mapping of a variable over a whole field or more generally a spatial entity. This mapping process is known as </a:t>
            </a:r>
            <a:r>
              <a:rPr lang="en-AU" sz="2000" b="0" i="1" dirty="0">
                <a:solidFill>
                  <a:srgbClr val="404040"/>
                </a:solidFill>
                <a:effectLst/>
                <a:latin typeface="Lato" panose="020F0502020204030203" pitchFamily="34" charset="0"/>
              </a:rPr>
              <a:t>kriging</a:t>
            </a:r>
            <a:r>
              <a:rPr lang="en-AU" sz="2000" b="0" i="0" dirty="0">
                <a:solidFill>
                  <a:srgbClr val="404040"/>
                </a:solidFill>
                <a:effectLst/>
                <a:latin typeface="Lato" panose="020F0502020204030203" pitchFamily="34" charset="0"/>
              </a:rPr>
              <a:t>. </a:t>
            </a:r>
          </a:p>
          <a:p>
            <a:endParaRPr lang="en-AU" sz="2000" dirty="0">
              <a:solidFill>
                <a:srgbClr val="404040"/>
              </a:solidFill>
              <a:latin typeface="Lato" panose="020F0502020204030203" pitchFamily="34" charset="0"/>
            </a:endParaRPr>
          </a:p>
          <a:p>
            <a:r>
              <a:rPr lang="en-AU" sz="2000" dirty="0"/>
              <a:t>Kriging originally developed to estimate attribute values (with probability/uncertainty) from a limited set of sampled data over a continuous spatial region.</a:t>
            </a:r>
          </a:p>
          <a:p>
            <a:endParaRPr lang="en-AU" sz="2000" dirty="0"/>
          </a:p>
          <a:p>
            <a:r>
              <a:rPr lang="en-US" sz="2000" dirty="0"/>
              <a:t>Kriging weights come from a semi-variogram that is developed by looking at the spatial structure of the data</a:t>
            </a:r>
            <a:endParaRPr lang="en-AU" sz="2000" dirty="0"/>
          </a:p>
        </p:txBody>
      </p:sp>
      <p:sp>
        <p:nvSpPr>
          <p:cNvPr id="12" name="TextBox 11">
            <a:extLst>
              <a:ext uri="{FF2B5EF4-FFF2-40B4-BE49-F238E27FC236}">
                <a16:creationId xmlns:a16="http://schemas.microsoft.com/office/drawing/2014/main" id="{A54BFD05-714D-2C2B-E3E7-3A64B36F5E10}"/>
              </a:ext>
            </a:extLst>
          </p:cNvPr>
          <p:cNvSpPr txBox="1"/>
          <p:nvPr/>
        </p:nvSpPr>
        <p:spPr>
          <a:xfrm>
            <a:off x="0" y="6628585"/>
            <a:ext cx="12111667" cy="261610"/>
          </a:xfrm>
          <a:prstGeom prst="rect">
            <a:avLst/>
          </a:prstGeom>
          <a:noFill/>
        </p:spPr>
        <p:txBody>
          <a:bodyPr wrap="square">
            <a:spAutoFit/>
          </a:bodyPr>
          <a:lstStyle/>
          <a:p>
            <a:r>
              <a:rPr lang="en-AU" sz="1100" dirty="0" err="1"/>
              <a:t>Cramb</a:t>
            </a:r>
            <a:r>
              <a:rPr lang="en-AU" sz="1100" dirty="0"/>
              <a:t> SM, Duncan EW, White NM, Baade PD, </a:t>
            </a:r>
            <a:r>
              <a:rPr lang="en-AU" sz="1100" dirty="0" err="1"/>
              <a:t>Mengersen</a:t>
            </a:r>
            <a:r>
              <a:rPr lang="en-AU" sz="1100" dirty="0"/>
              <a:t> KL, 2016. Spatial Modelling Methods. Brisbane: Cancer Council Queensland and Queensland University of Technology (QUT).</a:t>
            </a:r>
          </a:p>
        </p:txBody>
      </p:sp>
      <p:sp>
        <p:nvSpPr>
          <p:cNvPr id="5" name="TextBox 4">
            <a:extLst>
              <a:ext uri="{FF2B5EF4-FFF2-40B4-BE49-F238E27FC236}">
                <a16:creationId xmlns:a16="http://schemas.microsoft.com/office/drawing/2014/main" id="{458794E5-AA90-9460-A5F5-487596F988FD}"/>
              </a:ext>
            </a:extLst>
          </p:cNvPr>
          <p:cNvSpPr txBox="1"/>
          <p:nvPr/>
        </p:nvSpPr>
        <p:spPr>
          <a:xfrm>
            <a:off x="170006" y="5141151"/>
            <a:ext cx="6093994" cy="1477328"/>
          </a:xfrm>
          <a:prstGeom prst="rect">
            <a:avLst/>
          </a:prstGeom>
          <a:noFill/>
        </p:spPr>
        <p:txBody>
          <a:bodyPr wrap="square">
            <a:spAutoFit/>
          </a:bodyPr>
          <a:lstStyle/>
          <a:p>
            <a:r>
              <a:rPr lang="en-AU" sz="1800" dirty="0"/>
              <a:t>Distance at which spatial autocorrelation flattens out is called the range. Areas separated by distances greater than this are not considered to influence each other, whereas areas separated by distances within the range are spatially correlated.</a:t>
            </a:r>
          </a:p>
        </p:txBody>
      </p:sp>
    </p:spTree>
    <p:extLst>
      <p:ext uri="{BB962C8B-B14F-4D97-AF65-F5344CB8AC3E}">
        <p14:creationId xmlns:p14="http://schemas.microsoft.com/office/powerpoint/2010/main" val="1713595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B8AD-E8D0-4D8E-CE5A-69EA5CFD1329}"/>
              </a:ext>
            </a:extLst>
          </p:cNvPr>
          <p:cNvSpPr>
            <a:spLocks noGrp="1"/>
          </p:cNvSpPr>
          <p:nvPr>
            <p:ph type="title"/>
          </p:nvPr>
        </p:nvSpPr>
        <p:spPr/>
        <p:txBody>
          <a:bodyPr/>
          <a:lstStyle/>
          <a:p>
            <a:r>
              <a:rPr lang="en-AU" dirty="0"/>
              <a:t>Ordinary vs Bayesian kriging</a:t>
            </a:r>
          </a:p>
        </p:txBody>
      </p:sp>
      <p:sp>
        <p:nvSpPr>
          <p:cNvPr id="3" name="Content Placeholder 2">
            <a:extLst>
              <a:ext uri="{FF2B5EF4-FFF2-40B4-BE49-F238E27FC236}">
                <a16:creationId xmlns:a16="http://schemas.microsoft.com/office/drawing/2014/main" id="{613247B4-7673-9F1B-7F75-0FFB437D458F}"/>
              </a:ext>
            </a:extLst>
          </p:cNvPr>
          <p:cNvSpPr>
            <a:spLocks noGrp="1"/>
          </p:cNvSpPr>
          <p:nvPr>
            <p:ph idx="1"/>
          </p:nvPr>
        </p:nvSpPr>
        <p:spPr>
          <a:xfrm>
            <a:off x="838200" y="1825624"/>
            <a:ext cx="10515600" cy="4887997"/>
          </a:xfrm>
        </p:spPr>
        <p:txBody>
          <a:bodyPr>
            <a:normAutofit fontScale="85000" lnSpcReduction="10000"/>
          </a:bodyPr>
          <a:lstStyle/>
          <a:p>
            <a:r>
              <a:rPr lang="en-AU" dirty="0">
                <a:latin typeface="+mj-lt"/>
              </a:rPr>
              <a:t>Ordinary </a:t>
            </a:r>
            <a:r>
              <a:rPr lang="en-AU" i="0" dirty="0">
                <a:effectLst/>
                <a:latin typeface="+mj-lt"/>
              </a:rPr>
              <a:t>least-squares </a:t>
            </a:r>
            <a:r>
              <a:rPr lang="en-AU" dirty="0">
                <a:latin typeface="+mj-lt"/>
              </a:rPr>
              <a:t>kriging model is one of the most widely used models</a:t>
            </a:r>
          </a:p>
          <a:p>
            <a:r>
              <a:rPr lang="en-AU" dirty="0">
                <a:latin typeface="+mj-lt"/>
              </a:rPr>
              <a:t>However, a common criticism is that its predictions do not take into account the uncertainty in the estimation of the model parameters</a:t>
            </a:r>
          </a:p>
          <a:p>
            <a:pPr lvl="1"/>
            <a:r>
              <a:rPr lang="en-AU" i="0" dirty="0">
                <a:effectLst/>
                <a:latin typeface="+mj-lt"/>
              </a:rPr>
              <a:t>i.e. process implicitly assumes that the estimated </a:t>
            </a:r>
            <a:r>
              <a:rPr lang="en-AU" i="0" dirty="0" err="1">
                <a:effectLst/>
                <a:latin typeface="+mj-lt"/>
              </a:rPr>
              <a:t>semivariogram</a:t>
            </a:r>
            <a:r>
              <a:rPr lang="en-AU" i="0" dirty="0">
                <a:effectLst/>
                <a:latin typeface="+mj-lt"/>
              </a:rPr>
              <a:t> is the truth for the interpolation region.</a:t>
            </a:r>
            <a:endParaRPr lang="en-AU" dirty="0">
              <a:latin typeface="+mj-lt"/>
            </a:endParaRPr>
          </a:p>
          <a:p>
            <a:r>
              <a:rPr lang="en-AU" i="0" dirty="0">
                <a:effectLst/>
                <a:latin typeface="+mj-lt"/>
              </a:rPr>
              <a:t>By not taking the uncertainty of </a:t>
            </a:r>
            <a:r>
              <a:rPr lang="en-AU" i="0" dirty="0" err="1">
                <a:effectLst/>
                <a:latin typeface="+mj-lt"/>
              </a:rPr>
              <a:t>semivariogram</a:t>
            </a:r>
            <a:r>
              <a:rPr lang="en-AU" i="0" dirty="0">
                <a:effectLst/>
                <a:latin typeface="+mj-lt"/>
              </a:rPr>
              <a:t> estimation into account, ordinary kriging methods </a:t>
            </a:r>
            <a:r>
              <a:rPr lang="en-AU" dirty="0">
                <a:latin typeface="+mj-lt"/>
              </a:rPr>
              <a:t>often result in variances of the predictions that are too optimistic and these neglected uncertainties in the model parameters can have a significant impact i.e. </a:t>
            </a:r>
            <a:r>
              <a:rPr lang="en-AU" i="0" dirty="0">
                <a:effectLst/>
                <a:latin typeface="+mj-lt"/>
              </a:rPr>
              <a:t>underestimate the standard errors of prediction </a:t>
            </a:r>
            <a:endParaRPr lang="en-AU" dirty="0">
              <a:latin typeface="+mj-lt"/>
            </a:endParaRPr>
          </a:p>
          <a:p>
            <a:r>
              <a:rPr lang="en-AU" dirty="0">
                <a:latin typeface="+mj-lt"/>
              </a:rPr>
              <a:t>This problem is made worse for smaller datasets</a:t>
            </a:r>
          </a:p>
          <a:p>
            <a:r>
              <a:rPr lang="en-AU" i="0" dirty="0">
                <a:effectLst/>
                <a:latin typeface="+mj-lt"/>
              </a:rPr>
              <a:t>Empirical Bayesian kriging also differs from other kriging methods by accounting for the error introduced by estimating the underlying </a:t>
            </a:r>
            <a:r>
              <a:rPr lang="en-AU" i="0" dirty="0" err="1">
                <a:effectLst/>
                <a:latin typeface="+mj-lt"/>
              </a:rPr>
              <a:t>semivariogram</a:t>
            </a:r>
            <a:r>
              <a:rPr lang="en-AU" i="0" dirty="0">
                <a:effectLst/>
                <a:latin typeface="+mj-lt"/>
              </a:rPr>
              <a:t> i.e. accounts for error in </a:t>
            </a:r>
            <a:r>
              <a:rPr lang="en-AU" i="0" dirty="0" err="1">
                <a:effectLst/>
                <a:latin typeface="+mj-lt"/>
              </a:rPr>
              <a:t>semivariogram</a:t>
            </a:r>
            <a:r>
              <a:rPr lang="en-AU" i="0" dirty="0">
                <a:effectLst/>
                <a:latin typeface="+mj-lt"/>
              </a:rPr>
              <a:t> estimation through repeated simulations.</a:t>
            </a:r>
            <a:endParaRPr lang="en-AU" dirty="0">
              <a:latin typeface="+mj-lt"/>
            </a:endParaRPr>
          </a:p>
          <a:p>
            <a:pPr lvl="1"/>
            <a:r>
              <a:rPr lang="en-AU" dirty="0">
                <a:latin typeface="+mj-lt"/>
              </a:rPr>
              <a:t>i.e. take into account the uncertainties in the scale and mean parameters of the kriging model</a:t>
            </a:r>
          </a:p>
        </p:txBody>
      </p:sp>
    </p:spTree>
    <p:extLst>
      <p:ext uri="{BB962C8B-B14F-4D97-AF65-F5344CB8AC3E}">
        <p14:creationId xmlns:p14="http://schemas.microsoft.com/office/powerpoint/2010/main" val="20268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5CD68-E527-B8CC-6318-59A22E19A21E}"/>
              </a:ext>
            </a:extLst>
          </p:cNvPr>
          <p:cNvSpPr>
            <a:spLocks noGrp="1"/>
          </p:cNvSpPr>
          <p:nvPr>
            <p:ph type="title"/>
          </p:nvPr>
        </p:nvSpPr>
        <p:spPr/>
        <p:txBody>
          <a:bodyPr/>
          <a:lstStyle/>
          <a:p>
            <a:r>
              <a:rPr lang="en-AU" b="0" i="0" dirty="0">
                <a:solidFill>
                  <a:srgbClr val="000000"/>
                </a:solidFill>
                <a:effectLst/>
                <a:latin typeface="+mn-lt"/>
              </a:rPr>
              <a:t>Geostatistical models and Bayesian kriging</a:t>
            </a:r>
            <a:endParaRPr lang="en-AU" dirty="0">
              <a:latin typeface="+mn-lt"/>
            </a:endParaRPr>
          </a:p>
        </p:txBody>
      </p:sp>
      <p:sp>
        <p:nvSpPr>
          <p:cNvPr id="3" name="Content Placeholder 2">
            <a:extLst>
              <a:ext uri="{FF2B5EF4-FFF2-40B4-BE49-F238E27FC236}">
                <a16:creationId xmlns:a16="http://schemas.microsoft.com/office/drawing/2014/main" id="{D28735B4-9F73-B03A-EA10-F64169EC5E68}"/>
              </a:ext>
            </a:extLst>
          </p:cNvPr>
          <p:cNvSpPr>
            <a:spLocks noGrp="1"/>
          </p:cNvSpPr>
          <p:nvPr>
            <p:ph idx="1"/>
          </p:nvPr>
        </p:nvSpPr>
        <p:spPr/>
        <p:txBody>
          <a:bodyPr/>
          <a:lstStyle/>
          <a:p>
            <a:pPr marL="457200" indent="-457200" algn="l">
              <a:buFont typeface="Arial" panose="020B0604020202020204" pitchFamily="34" charset="0"/>
              <a:buChar char="•"/>
            </a:pPr>
            <a:r>
              <a:rPr lang="en-AU" sz="2800" b="0" i="0" dirty="0">
                <a:solidFill>
                  <a:srgbClr val="000000"/>
                </a:solidFill>
                <a:effectLst/>
              </a:rPr>
              <a:t>Used for point level data</a:t>
            </a:r>
          </a:p>
          <a:p>
            <a:pPr marL="457200" indent="-457200" algn="l">
              <a:buFont typeface="Arial" panose="020B0604020202020204" pitchFamily="34" charset="0"/>
              <a:buChar char="•"/>
            </a:pPr>
            <a:r>
              <a:rPr lang="en-AU" sz="2800" b="0" i="0" dirty="0">
                <a:solidFill>
                  <a:srgbClr val="000000"/>
                </a:solidFill>
                <a:effectLst/>
              </a:rPr>
              <a:t>Geostatistical models are used essentially for (at least) three reasons:</a:t>
            </a:r>
          </a:p>
          <a:p>
            <a:pPr marL="514350" indent="-514350" algn="l">
              <a:buFont typeface="+mj-lt"/>
              <a:buAutoNum type="arabicPeriod"/>
            </a:pPr>
            <a:r>
              <a:rPr lang="en-AU" sz="2800" b="0" i="0" dirty="0">
                <a:solidFill>
                  <a:srgbClr val="000000"/>
                </a:solidFill>
                <a:effectLst/>
              </a:rPr>
              <a:t>to characterize (i.e. model) spatial autocorrelation (via the variogram) and account for spatial dependence in the model,</a:t>
            </a:r>
          </a:p>
          <a:p>
            <a:pPr marL="514350" indent="-514350" algn="l">
              <a:buFont typeface="+mj-lt"/>
              <a:buAutoNum type="arabicPeriod"/>
            </a:pPr>
            <a:r>
              <a:rPr lang="en-AU" sz="2800" b="0" i="0" dirty="0">
                <a:solidFill>
                  <a:srgbClr val="000000"/>
                </a:solidFill>
                <a:effectLst/>
              </a:rPr>
              <a:t>to create continuous maps based on the data for an area (via kriging), and</a:t>
            </a:r>
          </a:p>
          <a:p>
            <a:pPr marL="514350" indent="-514350" algn="l">
              <a:buFont typeface="+mj-lt"/>
              <a:buAutoNum type="arabicPeriod"/>
            </a:pPr>
            <a:r>
              <a:rPr lang="en-AU" sz="2800" b="0" i="0" dirty="0">
                <a:solidFill>
                  <a:srgbClr val="000000"/>
                </a:solidFill>
                <a:effectLst/>
              </a:rPr>
              <a:t>to simulate realizations (estimates) based on a given variogram model.</a:t>
            </a:r>
          </a:p>
          <a:p>
            <a:endParaRPr lang="en-AU" dirty="0"/>
          </a:p>
        </p:txBody>
      </p:sp>
      <p:sp>
        <p:nvSpPr>
          <p:cNvPr id="6" name="Slide Number Placeholder 5">
            <a:extLst>
              <a:ext uri="{FF2B5EF4-FFF2-40B4-BE49-F238E27FC236}">
                <a16:creationId xmlns:a16="http://schemas.microsoft.com/office/drawing/2014/main" id="{5286E691-08A0-D7BF-373E-78D8E6646D95}"/>
              </a:ext>
            </a:extLst>
          </p:cNvPr>
          <p:cNvSpPr>
            <a:spLocks noGrp="1"/>
          </p:cNvSpPr>
          <p:nvPr>
            <p:ph type="sldNum" sz="quarter" idx="12"/>
          </p:nvPr>
        </p:nvSpPr>
        <p:spPr/>
        <p:txBody>
          <a:bodyPr/>
          <a:lstStyle/>
          <a:p>
            <a:fld id="{D9C8A190-6CC3-4FD8-B6DF-33B5A759F80D}" type="slidenum">
              <a:rPr lang="en-AU" smtClean="0"/>
              <a:t>15</a:t>
            </a:fld>
            <a:endParaRPr lang="en-AU"/>
          </a:p>
        </p:txBody>
      </p:sp>
      <p:sp>
        <p:nvSpPr>
          <p:cNvPr id="8" name="TextBox 7">
            <a:extLst>
              <a:ext uri="{FF2B5EF4-FFF2-40B4-BE49-F238E27FC236}">
                <a16:creationId xmlns:a16="http://schemas.microsoft.com/office/drawing/2014/main" id="{154F11F1-248C-7AEF-99A6-7DC7A160ED60}"/>
              </a:ext>
            </a:extLst>
          </p:cNvPr>
          <p:cNvSpPr txBox="1"/>
          <p:nvPr/>
        </p:nvSpPr>
        <p:spPr>
          <a:xfrm>
            <a:off x="0" y="6449512"/>
            <a:ext cx="6096000" cy="369332"/>
          </a:xfrm>
          <a:prstGeom prst="rect">
            <a:avLst/>
          </a:prstGeom>
          <a:noFill/>
        </p:spPr>
        <p:txBody>
          <a:bodyPr wrap="square">
            <a:spAutoFit/>
          </a:bodyPr>
          <a:lstStyle/>
          <a:p>
            <a:r>
              <a:rPr lang="en-AU" dirty="0"/>
              <a:t>https://www.nku.edu/~longa/modules/geostats/lec.html</a:t>
            </a:r>
          </a:p>
        </p:txBody>
      </p:sp>
    </p:spTree>
    <p:extLst>
      <p:ext uri="{BB962C8B-B14F-4D97-AF65-F5344CB8AC3E}">
        <p14:creationId xmlns:p14="http://schemas.microsoft.com/office/powerpoint/2010/main" val="1112545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2EC11A-BBBF-7DEB-0104-E8307465898E}"/>
              </a:ext>
            </a:extLst>
          </p:cNvPr>
          <p:cNvPicPr>
            <a:picLocks noChangeAspect="1"/>
          </p:cNvPicPr>
          <p:nvPr/>
        </p:nvPicPr>
        <p:blipFill rotWithShape="1">
          <a:blip r:embed="rId3"/>
          <a:srcRect l="8882" t="7719" r="25197" b="4321"/>
          <a:stretch/>
        </p:blipFill>
        <p:spPr>
          <a:xfrm>
            <a:off x="1395663" y="21969"/>
            <a:ext cx="9107905" cy="6836031"/>
          </a:xfrm>
          <a:prstGeom prst="rect">
            <a:avLst/>
          </a:prstGeom>
        </p:spPr>
      </p:pic>
    </p:spTree>
    <p:extLst>
      <p:ext uri="{BB962C8B-B14F-4D97-AF65-F5344CB8AC3E}">
        <p14:creationId xmlns:p14="http://schemas.microsoft.com/office/powerpoint/2010/main" val="3381733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57DFC-6DD8-5B9E-79DE-F42B224C8D95}"/>
              </a:ext>
            </a:extLst>
          </p:cNvPr>
          <p:cNvPicPr>
            <a:picLocks noChangeAspect="1"/>
          </p:cNvPicPr>
          <p:nvPr/>
        </p:nvPicPr>
        <p:blipFill rotWithShape="1">
          <a:blip r:embed="rId3"/>
          <a:srcRect l="8388" t="7546" r="25115" b="4160"/>
          <a:stretch/>
        </p:blipFill>
        <p:spPr>
          <a:xfrm>
            <a:off x="1102894" y="0"/>
            <a:ext cx="9220201" cy="6886416"/>
          </a:xfrm>
          <a:prstGeom prst="rect">
            <a:avLst/>
          </a:prstGeom>
        </p:spPr>
      </p:pic>
    </p:spTree>
    <p:extLst>
      <p:ext uri="{BB962C8B-B14F-4D97-AF65-F5344CB8AC3E}">
        <p14:creationId xmlns:p14="http://schemas.microsoft.com/office/powerpoint/2010/main" val="1076748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086838-08C7-B9D6-9EB5-C7289A79FFEB}"/>
              </a:ext>
            </a:extLst>
          </p:cNvPr>
          <p:cNvPicPr>
            <a:picLocks noChangeAspect="1"/>
          </p:cNvPicPr>
          <p:nvPr/>
        </p:nvPicPr>
        <p:blipFill rotWithShape="1">
          <a:blip r:embed="rId3"/>
          <a:srcRect l="8783" t="8070" r="25395" b="4786"/>
          <a:stretch/>
        </p:blipFill>
        <p:spPr>
          <a:xfrm>
            <a:off x="1034715" y="0"/>
            <a:ext cx="9208964" cy="6858000"/>
          </a:xfrm>
          <a:prstGeom prst="rect">
            <a:avLst/>
          </a:prstGeom>
        </p:spPr>
      </p:pic>
    </p:spTree>
    <p:extLst>
      <p:ext uri="{BB962C8B-B14F-4D97-AF65-F5344CB8AC3E}">
        <p14:creationId xmlns:p14="http://schemas.microsoft.com/office/powerpoint/2010/main" val="2777683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347FD-B7D5-3B00-849F-F0BA78202BC5}"/>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A97BDD92-44B7-8FD3-118B-BD08E8DAC76F}"/>
              </a:ext>
            </a:extLst>
          </p:cNvPr>
          <p:cNvSpPr>
            <a:spLocks noGrp="1"/>
          </p:cNvSpPr>
          <p:nvPr>
            <p:ph idx="1"/>
          </p:nvPr>
        </p:nvSpPr>
        <p:spPr>
          <a:xfrm>
            <a:off x="838200" y="1789530"/>
            <a:ext cx="10515600" cy="4351338"/>
          </a:xfrm>
        </p:spPr>
        <p:txBody>
          <a:bodyPr/>
          <a:lstStyle/>
          <a:p>
            <a:endParaRPr lang="en-AU" dirty="0"/>
          </a:p>
        </p:txBody>
      </p:sp>
      <p:pic>
        <p:nvPicPr>
          <p:cNvPr id="5" name="Picture 4">
            <a:extLst>
              <a:ext uri="{FF2B5EF4-FFF2-40B4-BE49-F238E27FC236}">
                <a16:creationId xmlns:a16="http://schemas.microsoft.com/office/drawing/2014/main" id="{B7570482-8E66-3F08-BE2F-0C827726F6A8}"/>
              </a:ext>
            </a:extLst>
          </p:cNvPr>
          <p:cNvPicPr>
            <a:picLocks noChangeAspect="1"/>
          </p:cNvPicPr>
          <p:nvPr/>
        </p:nvPicPr>
        <p:blipFill rotWithShape="1">
          <a:blip r:embed="rId3"/>
          <a:srcRect l="5230" t="19299" r="29935" b="22631"/>
          <a:stretch/>
        </p:blipFill>
        <p:spPr>
          <a:xfrm>
            <a:off x="597858" y="144380"/>
            <a:ext cx="10755942" cy="5418899"/>
          </a:xfrm>
          <a:prstGeom prst="rect">
            <a:avLst/>
          </a:prstGeom>
        </p:spPr>
      </p:pic>
      <p:pic>
        <p:nvPicPr>
          <p:cNvPr id="8" name="Picture 7">
            <a:extLst>
              <a:ext uri="{FF2B5EF4-FFF2-40B4-BE49-F238E27FC236}">
                <a16:creationId xmlns:a16="http://schemas.microsoft.com/office/drawing/2014/main" id="{15477531-387B-609A-9F7A-AB7421F80B57}"/>
              </a:ext>
            </a:extLst>
          </p:cNvPr>
          <p:cNvPicPr>
            <a:picLocks noChangeAspect="1"/>
          </p:cNvPicPr>
          <p:nvPr/>
        </p:nvPicPr>
        <p:blipFill rotWithShape="1">
          <a:blip r:embed="rId4"/>
          <a:srcRect l="17173" t="33711" r="80830" b="62739"/>
          <a:stretch/>
        </p:blipFill>
        <p:spPr>
          <a:xfrm>
            <a:off x="4292600" y="2574430"/>
            <a:ext cx="279400" cy="279399"/>
          </a:xfrm>
          <a:prstGeom prst="rect">
            <a:avLst/>
          </a:prstGeom>
        </p:spPr>
      </p:pic>
      <p:pic>
        <p:nvPicPr>
          <p:cNvPr id="9" name="Picture 8">
            <a:extLst>
              <a:ext uri="{FF2B5EF4-FFF2-40B4-BE49-F238E27FC236}">
                <a16:creationId xmlns:a16="http://schemas.microsoft.com/office/drawing/2014/main" id="{A4EC308F-CC64-1938-EA74-BE9373178F91}"/>
              </a:ext>
            </a:extLst>
          </p:cNvPr>
          <p:cNvPicPr>
            <a:picLocks noChangeAspect="1"/>
          </p:cNvPicPr>
          <p:nvPr/>
        </p:nvPicPr>
        <p:blipFill rotWithShape="1">
          <a:blip r:embed="rId4"/>
          <a:srcRect l="8783" t="8070" r="25395" b="83276"/>
          <a:stretch/>
        </p:blipFill>
        <p:spPr>
          <a:xfrm>
            <a:off x="609889" y="144380"/>
            <a:ext cx="10737569" cy="794083"/>
          </a:xfrm>
          <a:prstGeom prst="rect">
            <a:avLst/>
          </a:prstGeom>
        </p:spPr>
      </p:pic>
      <p:pic>
        <p:nvPicPr>
          <p:cNvPr id="4" name="Picture 3">
            <a:extLst>
              <a:ext uri="{FF2B5EF4-FFF2-40B4-BE49-F238E27FC236}">
                <a16:creationId xmlns:a16="http://schemas.microsoft.com/office/drawing/2014/main" id="{31D335DF-67B3-8E66-9709-B85684DCE950}"/>
              </a:ext>
            </a:extLst>
          </p:cNvPr>
          <p:cNvPicPr>
            <a:picLocks noChangeAspect="1"/>
          </p:cNvPicPr>
          <p:nvPr/>
        </p:nvPicPr>
        <p:blipFill rotWithShape="1">
          <a:blip r:embed="rId5"/>
          <a:srcRect l="32411" t="71205" r="50624" b="23782"/>
          <a:stretch/>
        </p:blipFill>
        <p:spPr>
          <a:xfrm>
            <a:off x="4292600" y="2544102"/>
            <a:ext cx="2726185" cy="453098"/>
          </a:xfrm>
          <a:prstGeom prst="rect">
            <a:avLst/>
          </a:prstGeom>
        </p:spPr>
      </p:pic>
      <p:pic>
        <p:nvPicPr>
          <p:cNvPr id="6" name="Picture 5">
            <a:extLst>
              <a:ext uri="{FF2B5EF4-FFF2-40B4-BE49-F238E27FC236}">
                <a16:creationId xmlns:a16="http://schemas.microsoft.com/office/drawing/2014/main" id="{548EEDD7-BF89-613C-F668-CD712F161FBB}"/>
              </a:ext>
            </a:extLst>
          </p:cNvPr>
          <p:cNvPicPr>
            <a:picLocks noChangeAspect="1"/>
          </p:cNvPicPr>
          <p:nvPr/>
        </p:nvPicPr>
        <p:blipFill rotWithShape="1">
          <a:blip r:embed="rId3"/>
          <a:srcRect l="33308" t="43692" r="62921" b="49670"/>
          <a:stretch/>
        </p:blipFill>
        <p:spPr>
          <a:xfrm>
            <a:off x="6934275" y="2464231"/>
            <a:ext cx="625642" cy="619454"/>
          </a:xfrm>
          <a:prstGeom prst="rect">
            <a:avLst/>
          </a:prstGeom>
        </p:spPr>
      </p:pic>
      <p:sp>
        <p:nvSpPr>
          <p:cNvPr id="10" name="Rectangle 9">
            <a:extLst>
              <a:ext uri="{FF2B5EF4-FFF2-40B4-BE49-F238E27FC236}">
                <a16:creationId xmlns:a16="http://schemas.microsoft.com/office/drawing/2014/main" id="{64B50A49-5380-E18F-B2D6-157FB32F16DE}"/>
              </a:ext>
            </a:extLst>
          </p:cNvPr>
          <p:cNvSpPr/>
          <p:nvPr/>
        </p:nvSpPr>
        <p:spPr>
          <a:xfrm>
            <a:off x="7162875" y="2365389"/>
            <a:ext cx="397042" cy="709863"/>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1857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2" name="Picture Placeholder 11"/>
          <p:cNvPicPr>
            <a:picLocks noGrp="1" noChangeAspect="1"/>
          </p:cNvPicPr>
          <p:nvPr>
            <p:ph type="pic" sz="quarter" idx="22"/>
          </p:nvPr>
        </p:nvPicPr>
        <p:blipFill>
          <a:blip r:embed="rId3" cstate="screen">
            <a:extLst>
              <a:ext uri="{28A0092B-C50C-407E-A947-70E740481C1C}">
                <a14:useLocalDpi xmlns:a14="http://schemas.microsoft.com/office/drawing/2010/main"/>
              </a:ext>
            </a:extLst>
          </a:blip>
          <a:srcRect/>
          <a:stretch/>
        </p:blipFill>
        <p:spPr bwMode="auto">
          <a:prstGeom prst="rect">
            <a:avLst/>
          </a:prstGeom>
        </p:spPr>
      </p:pic>
      <p:sp>
        <p:nvSpPr>
          <p:cNvPr id="7" name="Content Placeholder 6"/>
          <p:cNvSpPr>
            <a:spLocks noGrp="1"/>
          </p:cNvSpPr>
          <p:nvPr>
            <p:ph sz="quarter" idx="23"/>
          </p:nvPr>
        </p:nvSpPr>
        <p:spPr bwMode="auto"/>
        <p:txBody>
          <a:bodyPr/>
          <a:lstStyle/>
          <a:p>
            <a:pPr lvl="1">
              <a:defRPr/>
            </a:pPr>
            <a:r>
              <a:rPr lang="en-AU" dirty="0"/>
              <a:t>The University of Queensland (UQ) acknowledges the Traditional Owners and their custodianship of the lands on which we meet.</a:t>
            </a:r>
            <a:endParaRPr dirty="0"/>
          </a:p>
          <a:p>
            <a:pPr lvl="1">
              <a:defRPr/>
            </a:pPr>
            <a:r>
              <a:rPr lang="en-AU" dirty="0"/>
              <a:t>We pay our respects to their Ancestors and their descendants, who continue cultural and spiritual connections to Country.</a:t>
            </a:r>
            <a:endParaRPr dirty="0"/>
          </a:p>
          <a:p>
            <a:pPr lvl="1">
              <a:defRPr/>
            </a:pPr>
            <a:r>
              <a:rPr lang="en-AU" dirty="0"/>
              <a:t>We recognise their valuable contributions to Australian and global society.</a:t>
            </a:r>
            <a:endParaRPr dirty="0"/>
          </a:p>
        </p:txBody>
      </p:sp>
      <p:sp>
        <p:nvSpPr>
          <p:cNvPr id="2" name="Title 1"/>
          <p:cNvSpPr>
            <a:spLocks noGrp="1"/>
          </p:cNvSpPr>
          <p:nvPr>
            <p:ph type="title"/>
          </p:nvPr>
        </p:nvSpPr>
        <p:spPr bwMode="auto"/>
        <p:txBody>
          <a:bodyPr/>
          <a:lstStyle/>
          <a:p>
            <a:pPr>
              <a:defRPr/>
            </a:pPr>
            <a:r>
              <a:rPr lang="en-AU" spc="0" dirty="0"/>
              <a:t>Acknowledgement  </a:t>
            </a:r>
            <a:br>
              <a:rPr lang="en-AU" spc="0" dirty="0"/>
            </a:br>
            <a:r>
              <a:rPr lang="en-AU" spc="0" dirty="0"/>
              <a:t>of Country</a:t>
            </a:r>
            <a:endParaRPr dirty="0"/>
          </a:p>
        </p:txBody>
      </p:sp>
      <p:sp>
        <p:nvSpPr>
          <p:cNvPr id="8" name="TextBox 7"/>
          <p:cNvSpPr txBox="1"/>
          <p:nvPr/>
        </p:nvSpPr>
        <p:spPr bwMode="auto">
          <a:xfrm>
            <a:off x="720000" y="6401514"/>
            <a:ext cx="5832648" cy="123111"/>
          </a:xfrm>
          <a:prstGeom prst="rect">
            <a:avLst/>
          </a:prstGeom>
          <a:noFill/>
        </p:spPr>
        <p:txBody>
          <a:bodyPr wrap="square" lIns="0" tIns="0" rIns="0" bIns="0" rtlCol="0">
            <a:spAutoFit/>
          </a:bodyPr>
          <a:lstStyle/>
          <a:p>
            <a:pPr>
              <a:defRPr/>
            </a:pPr>
            <a:r>
              <a:rPr lang="en-AU" sz="800">
                <a:latin typeface="Arial"/>
              </a:rPr>
              <a:t>Image: Digital reproduction of </a:t>
            </a:r>
            <a:r>
              <a:rPr lang="en-AU" sz="800" i="1">
                <a:latin typeface="Arial"/>
              </a:rPr>
              <a:t>A guidance through time</a:t>
            </a:r>
            <a:r>
              <a:rPr lang="en-AU" sz="800">
                <a:latin typeface="Arial"/>
              </a:rPr>
              <a:t> by Casey Coolwell and Kyra Mancktelow</a:t>
            </a:r>
            <a:endParaRPr lang="en-US" sz="800">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p:transition spd="med" advClick="1">
        <p:fade thruBlk="0"/>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DB58-F97E-71C7-5E86-113F495351AC}"/>
              </a:ext>
            </a:extLst>
          </p:cNvPr>
          <p:cNvSpPr>
            <a:spLocks noGrp="1"/>
          </p:cNvSpPr>
          <p:nvPr>
            <p:ph type="title"/>
          </p:nvPr>
        </p:nvSpPr>
        <p:spPr/>
        <p:txBody>
          <a:bodyPr/>
          <a:lstStyle/>
          <a:p>
            <a:r>
              <a:rPr lang="en-AU" dirty="0"/>
              <a:t>Linear geostatistical models etc</a:t>
            </a:r>
          </a:p>
        </p:txBody>
      </p:sp>
      <p:pic>
        <p:nvPicPr>
          <p:cNvPr id="5" name="Content Placeholder 4">
            <a:extLst>
              <a:ext uri="{FF2B5EF4-FFF2-40B4-BE49-F238E27FC236}">
                <a16:creationId xmlns:a16="http://schemas.microsoft.com/office/drawing/2014/main" id="{F4399A3D-94C5-67F0-5CEE-28D35A4DD873}"/>
              </a:ext>
            </a:extLst>
          </p:cNvPr>
          <p:cNvPicPr>
            <a:picLocks noGrp="1" noChangeAspect="1"/>
          </p:cNvPicPr>
          <p:nvPr>
            <p:ph idx="1"/>
          </p:nvPr>
        </p:nvPicPr>
        <p:blipFill rotWithShape="1">
          <a:blip r:embed="rId3"/>
          <a:srcRect l="6819" t="10994" r="31690" b="7099"/>
          <a:stretch/>
        </p:blipFill>
        <p:spPr>
          <a:xfrm>
            <a:off x="2382253" y="1450054"/>
            <a:ext cx="6930189" cy="5258668"/>
          </a:xfrm>
        </p:spPr>
      </p:pic>
    </p:spTree>
    <p:extLst>
      <p:ext uri="{BB962C8B-B14F-4D97-AF65-F5344CB8AC3E}">
        <p14:creationId xmlns:p14="http://schemas.microsoft.com/office/powerpoint/2010/main" val="2293112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B93C-63B2-B66A-DB7E-10C9552A4AFC}"/>
              </a:ext>
            </a:extLst>
          </p:cNvPr>
          <p:cNvSpPr>
            <a:spLocks noGrp="1"/>
          </p:cNvSpPr>
          <p:nvPr>
            <p:ph type="title"/>
          </p:nvPr>
        </p:nvSpPr>
        <p:spPr>
          <a:xfrm>
            <a:off x="838199" y="365125"/>
            <a:ext cx="11084763" cy="1110519"/>
          </a:xfrm>
        </p:spPr>
        <p:txBody>
          <a:bodyPr/>
          <a:lstStyle/>
          <a:p>
            <a:r>
              <a:rPr lang="en-AU" dirty="0"/>
              <a:t>Areal models: conditional autoregressive (CAR)</a:t>
            </a:r>
          </a:p>
        </p:txBody>
      </p:sp>
      <p:sp>
        <p:nvSpPr>
          <p:cNvPr id="6" name="Slide Number Placeholder 5">
            <a:extLst>
              <a:ext uri="{FF2B5EF4-FFF2-40B4-BE49-F238E27FC236}">
                <a16:creationId xmlns:a16="http://schemas.microsoft.com/office/drawing/2014/main" id="{7707DD78-F9B3-22BB-3209-10D9D97B52FA}"/>
              </a:ext>
            </a:extLst>
          </p:cNvPr>
          <p:cNvSpPr>
            <a:spLocks noGrp="1"/>
          </p:cNvSpPr>
          <p:nvPr>
            <p:ph type="sldNum" sz="quarter" idx="12"/>
          </p:nvPr>
        </p:nvSpPr>
        <p:spPr/>
        <p:txBody>
          <a:bodyPr/>
          <a:lstStyle/>
          <a:p>
            <a:fld id="{D9C8A190-6CC3-4FD8-B6DF-33B5A759F80D}" type="slidenum">
              <a:rPr lang="en-AU" smtClean="0"/>
              <a:t>21</a:t>
            </a:fld>
            <a:endParaRPr lang="en-AU"/>
          </a:p>
        </p:txBody>
      </p:sp>
      <p:sp>
        <p:nvSpPr>
          <p:cNvPr id="10" name="Content Placeholder 9">
            <a:extLst>
              <a:ext uri="{FF2B5EF4-FFF2-40B4-BE49-F238E27FC236}">
                <a16:creationId xmlns:a16="http://schemas.microsoft.com/office/drawing/2014/main" id="{0C7E217E-74F6-9B57-21A1-AE96FD58A6FB}"/>
              </a:ext>
            </a:extLst>
          </p:cNvPr>
          <p:cNvSpPr>
            <a:spLocks noGrp="1"/>
          </p:cNvSpPr>
          <p:nvPr>
            <p:ph idx="1"/>
          </p:nvPr>
        </p:nvSpPr>
        <p:spPr/>
        <p:txBody>
          <a:bodyPr>
            <a:normAutofit fontScale="77500" lnSpcReduction="20000"/>
          </a:bodyPr>
          <a:lstStyle/>
          <a:p>
            <a:r>
              <a:rPr lang="en-AU" b="0" i="0" dirty="0">
                <a:solidFill>
                  <a:srgbClr val="333333"/>
                </a:solidFill>
                <a:effectLst/>
              </a:rPr>
              <a:t>The spatial weights matrix determines the spatial proximity between the random effects, and is most commonly defined as a binary, first-order, adjacency matrix, i.e.</a:t>
            </a:r>
          </a:p>
          <a:p>
            <a:endParaRPr lang="en-AU" dirty="0">
              <a:solidFill>
                <a:srgbClr val="333333"/>
              </a:solidFill>
            </a:endParaRPr>
          </a:p>
          <a:p>
            <a:endParaRPr lang="en-AU" dirty="0">
              <a:solidFill>
                <a:srgbClr val="333333"/>
              </a:solidFill>
            </a:endParaRPr>
          </a:p>
          <a:p>
            <a:endParaRPr lang="en-AU" dirty="0">
              <a:solidFill>
                <a:srgbClr val="333333"/>
              </a:solidFill>
            </a:endParaRPr>
          </a:p>
          <a:p>
            <a:r>
              <a:rPr lang="en-AU" dirty="0">
                <a:solidFill>
                  <a:srgbClr val="333333"/>
                </a:solidFill>
              </a:rPr>
              <a:t>The model implies that the conditional expectation of the spatial random effect parameter, S(xi), in a given area </a:t>
            </a:r>
            <a:r>
              <a:rPr lang="en-AU" dirty="0" err="1">
                <a:solidFill>
                  <a:srgbClr val="333333"/>
                </a:solidFill>
              </a:rPr>
              <a:t>i</a:t>
            </a:r>
            <a:r>
              <a:rPr lang="en-AU" dirty="0">
                <a:solidFill>
                  <a:srgbClr val="333333"/>
                </a:solidFill>
              </a:rPr>
              <a:t> is equal to the mean of the random effects at neighbouring locations.</a:t>
            </a:r>
          </a:p>
          <a:p>
            <a:pPr algn="just"/>
            <a:r>
              <a:rPr lang="en-AU" b="0" i="0" dirty="0">
                <a:solidFill>
                  <a:srgbClr val="333333"/>
                </a:solidFill>
                <a:effectLst/>
              </a:rPr>
              <a:t>The S(xi) can be regarded as </a:t>
            </a:r>
            <a:r>
              <a:rPr lang="en-AU" b="0" i="1" dirty="0">
                <a:solidFill>
                  <a:srgbClr val="333333"/>
                </a:solidFill>
                <a:effectLst/>
              </a:rPr>
              <a:t>structured</a:t>
            </a:r>
            <a:r>
              <a:rPr lang="en-AU" b="0" i="0" dirty="0">
                <a:solidFill>
                  <a:srgbClr val="333333"/>
                </a:solidFill>
                <a:effectLst/>
              </a:rPr>
              <a:t> spatial random effects. The BYM model is an extension of the intrinsic CAR model which includes an additional random effect parameter for </a:t>
            </a:r>
            <a:r>
              <a:rPr lang="en-AU" b="0" i="1" dirty="0">
                <a:solidFill>
                  <a:srgbClr val="333333"/>
                </a:solidFill>
                <a:effectLst/>
              </a:rPr>
              <a:t>unstructured</a:t>
            </a:r>
            <a:r>
              <a:rPr lang="en-AU" b="0" i="0" dirty="0">
                <a:solidFill>
                  <a:srgbClr val="333333"/>
                </a:solidFill>
                <a:effectLst/>
              </a:rPr>
              <a:t> variation : </a:t>
            </a:r>
          </a:p>
          <a:p>
            <a:pPr algn="just"/>
            <a:r>
              <a:rPr lang="en-AU" b="0" i="0" dirty="0">
                <a:solidFill>
                  <a:srgbClr val="333333"/>
                </a:solidFill>
                <a:effectLst/>
              </a:rPr>
              <a:t>Ri=S(xi)+Ui</a:t>
            </a:r>
            <a:r>
              <a:rPr lang="en-AU" dirty="0">
                <a:solidFill>
                  <a:srgbClr val="333333"/>
                </a:solidFill>
              </a:rPr>
              <a:t> w</a:t>
            </a:r>
            <a:r>
              <a:rPr lang="en-AU" b="0" i="0" dirty="0">
                <a:solidFill>
                  <a:srgbClr val="333333"/>
                </a:solidFill>
                <a:effectLst/>
              </a:rPr>
              <a:t>here Ui is an unstructured area level random effect and assumed to be ∼N(0,σ</a:t>
            </a:r>
            <a:r>
              <a:rPr lang="en-AU" b="0" i="0" baseline="30000" dirty="0">
                <a:solidFill>
                  <a:srgbClr val="333333"/>
                </a:solidFill>
                <a:effectLst/>
              </a:rPr>
              <a:t>2</a:t>
            </a:r>
            <a:r>
              <a:rPr lang="en-AU" b="0" i="0" baseline="-25000" dirty="0">
                <a:solidFill>
                  <a:srgbClr val="333333"/>
                </a:solidFill>
                <a:effectLst/>
              </a:rPr>
              <a:t>Z</a:t>
            </a:r>
            <a:r>
              <a:rPr lang="en-AU" b="0" i="0" dirty="0">
                <a:solidFill>
                  <a:srgbClr val="333333"/>
                </a:solidFill>
                <a:effectLst/>
              </a:rPr>
              <a:t>).</a:t>
            </a:r>
          </a:p>
          <a:p>
            <a:endParaRPr lang="en-AU" dirty="0">
              <a:solidFill>
                <a:srgbClr val="333333"/>
              </a:solidFill>
            </a:endParaRPr>
          </a:p>
        </p:txBody>
      </p:sp>
      <p:pic>
        <p:nvPicPr>
          <p:cNvPr id="12" name="Picture 11">
            <a:extLst>
              <a:ext uri="{FF2B5EF4-FFF2-40B4-BE49-F238E27FC236}">
                <a16:creationId xmlns:a16="http://schemas.microsoft.com/office/drawing/2014/main" id="{F9D78875-AD76-4ACF-B1F0-7338CF5A7D13}"/>
              </a:ext>
            </a:extLst>
          </p:cNvPr>
          <p:cNvPicPr>
            <a:picLocks noChangeAspect="1"/>
          </p:cNvPicPr>
          <p:nvPr/>
        </p:nvPicPr>
        <p:blipFill rotWithShape="1">
          <a:blip r:embed="rId3"/>
          <a:srcRect l="45625" t="52037" r="26998" b="39651"/>
          <a:stretch/>
        </p:blipFill>
        <p:spPr>
          <a:xfrm>
            <a:off x="2692400" y="2429822"/>
            <a:ext cx="4660900" cy="795978"/>
          </a:xfrm>
          <a:prstGeom prst="rect">
            <a:avLst/>
          </a:prstGeom>
        </p:spPr>
      </p:pic>
      <p:sp>
        <p:nvSpPr>
          <p:cNvPr id="14" name="TextBox 13">
            <a:extLst>
              <a:ext uri="{FF2B5EF4-FFF2-40B4-BE49-F238E27FC236}">
                <a16:creationId xmlns:a16="http://schemas.microsoft.com/office/drawing/2014/main" id="{B6319897-390D-72C2-D4EC-6EE7A384B257}"/>
              </a:ext>
            </a:extLst>
          </p:cNvPr>
          <p:cNvSpPr txBox="1"/>
          <p:nvPr/>
        </p:nvSpPr>
        <p:spPr>
          <a:xfrm>
            <a:off x="0" y="6457336"/>
            <a:ext cx="8267700" cy="369332"/>
          </a:xfrm>
          <a:prstGeom prst="rect">
            <a:avLst/>
          </a:prstGeom>
          <a:noFill/>
        </p:spPr>
        <p:txBody>
          <a:bodyPr wrap="square">
            <a:spAutoFit/>
          </a:bodyPr>
          <a:lstStyle/>
          <a:p>
            <a:r>
              <a:rPr lang="en-AU" dirty="0"/>
              <a:t>https://atlas.cancer.org.au/developing-a-cancer-atlas/Chapter_5.html</a:t>
            </a:r>
          </a:p>
        </p:txBody>
      </p:sp>
      <p:sp>
        <p:nvSpPr>
          <p:cNvPr id="15" name="Right Bracket 14">
            <a:extLst>
              <a:ext uri="{FF2B5EF4-FFF2-40B4-BE49-F238E27FC236}">
                <a16:creationId xmlns:a16="http://schemas.microsoft.com/office/drawing/2014/main" id="{ECA041AC-C06E-6462-749F-DC2648A95C43}"/>
              </a:ext>
            </a:extLst>
          </p:cNvPr>
          <p:cNvSpPr/>
          <p:nvPr/>
        </p:nvSpPr>
        <p:spPr>
          <a:xfrm>
            <a:off x="7988300" y="2555493"/>
            <a:ext cx="368300" cy="62230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17" name="Straight Connector 16">
            <a:extLst>
              <a:ext uri="{FF2B5EF4-FFF2-40B4-BE49-F238E27FC236}">
                <a16:creationId xmlns:a16="http://schemas.microsoft.com/office/drawing/2014/main" id="{E9913EC3-E525-420E-6BD9-D618EEE06261}"/>
              </a:ext>
            </a:extLst>
          </p:cNvPr>
          <p:cNvCxnSpPr/>
          <p:nvPr/>
        </p:nvCxnSpPr>
        <p:spPr>
          <a:xfrm>
            <a:off x="8356600" y="2827811"/>
            <a:ext cx="39370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D5B6BF6-EF2B-08E4-A775-4545A97AC4F7}"/>
              </a:ext>
            </a:extLst>
          </p:cNvPr>
          <p:cNvSpPr txBox="1"/>
          <p:nvPr/>
        </p:nvSpPr>
        <p:spPr>
          <a:xfrm>
            <a:off x="8750300" y="2555493"/>
            <a:ext cx="3172663" cy="646331"/>
          </a:xfrm>
          <a:prstGeom prst="rect">
            <a:avLst/>
          </a:prstGeom>
          <a:noFill/>
        </p:spPr>
        <p:txBody>
          <a:bodyPr wrap="none" rtlCol="0">
            <a:spAutoFit/>
          </a:bodyPr>
          <a:lstStyle/>
          <a:p>
            <a:r>
              <a:rPr lang="en-AU" dirty="0"/>
              <a:t>Specified in adjacency matrix</a:t>
            </a:r>
          </a:p>
          <a:p>
            <a:r>
              <a:rPr lang="en-AU" dirty="0"/>
              <a:t>shown on previous slide</a:t>
            </a:r>
          </a:p>
        </p:txBody>
      </p:sp>
      <p:sp>
        <p:nvSpPr>
          <p:cNvPr id="20" name="TextBox 19">
            <a:extLst>
              <a:ext uri="{FF2B5EF4-FFF2-40B4-BE49-F238E27FC236}">
                <a16:creationId xmlns:a16="http://schemas.microsoft.com/office/drawing/2014/main" id="{5D04B365-804C-FD08-9BD6-E1FF8EF3DEF3}"/>
              </a:ext>
            </a:extLst>
          </p:cNvPr>
          <p:cNvSpPr txBox="1"/>
          <p:nvPr/>
        </p:nvSpPr>
        <p:spPr>
          <a:xfrm>
            <a:off x="975558" y="5807631"/>
            <a:ext cx="5211683" cy="369332"/>
          </a:xfrm>
          <a:prstGeom prst="rect">
            <a:avLst/>
          </a:prstGeom>
          <a:noFill/>
        </p:spPr>
        <p:txBody>
          <a:bodyPr wrap="none" rtlCol="0">
            <a:spAutoFit/>
          </a:bodyPr>
          <a:lstStyle/>
          <a:p>
            <a:r>
              <a:rPr lang="en-AU" dirty="0"/>
              <a:t>Recall example from earlier geostatistical model: </a:t>
            </a:r>
          </a:p>
        </p:txBody>
      </p:sp>
      <p:pic>
        <p:nvPicPr>
          <p:cNvPr id="5" name="Picture 4">
            <a:extLst>
              <a:ext uri="{FF2B5EF4-FFF2-40B4-BE49-F238E27FC236}">
                <a16:creationId xmlns:a16="http://schemas.microsoft.com/office/drawing/2014/main" id="{4CC6326B-5AE2-383D-F049-BE9D1D5EEC03}"/>
              </a:ext>
            </a:extLst>
          </p:cNvPr>
          <p:cNvPicPr>
            <a:picLocks noChangeAspect="1"/>
          </p:cNvPicPr>
          <p:nvPr/>
        </p:nvPicPr>
        <p:blipFill rotWithShape="1">
          <a:blip r:embed="rId4"/>
          <a:srcRect l="36157" t="44914" r="36837" b="51147"/>
          <a:stretch/>
        </p:blipFill>
        <p:spPr>
          <a:xfrm>
            <a:off x="5654002" y="5783680"/>
            <a:ext cx="6437735" cy="528217"/>
          </a:xfrm>
          <a:prstGeom prst="rect">
            <a:avLst/>
          </a:prstGeom>
        </p:spPr>
      </p:pic>
    </p:spTree>
    <p:extLst>
      <p:ext uri="{BB962C8B-B14F-4D97-AF65-F5344CB8AC3E}">
        <p14:creationId xmlns:p14="http://schemas.microsoft.com/office/powerpoint/2010/main" val="712591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91F14-C44E-F459-82A5-E07074F994D1}"/>
              </a:ext>
            </a:extLst>
          </p:cNvPr>
          <p:cNvSpPr>
            <a:spLocks noGrp="1"/>
          </p:cNvSpPr>
          <p:nvPr>
            <p:ph type="title"/>
          </p:nvPr>
        </p:nvSpPr>
        <p:spPr>
          <a:xfrm>
            <a:off x="155408" y="185595"/>
            <a:ext cx="11881183" cy="568120"/>
          </a:xfrm>
        </p:spPr>
        <p:txBody>
          <a:bodyPr>
            <a:normAutofit fontScale="90000"/>
          </a:bodyPr>
          <a:lstStyle/>
          <a:p>
            <a:r>
              <a:rPr lang="en-AU" dirty="0"/>
              <a:t>Summary of the steps carried in a geostatistical analysis</a:t>
            </a:r>
          </a:p>
        </p:txBody>
      </p:sp>
      <p:pic>
        <p:nvPicPr>
          <p:cNvPr id="10" name="Content Placeholder 9">
            <a:extLst>
              <a:ext uri="{FF2B5EF4-FFF2-40B4-BE49-F238E27FC236}">
                <a16:creationId xmlns:a16="http://schemas.microsoft.com/office/drawing/2014/main" id="{78A49525-C3C0-E816-8FA2-9AAA71F65A52}"/>
              </a:ext>
            </a:extLst>
          </p:cNvPr>
          <p:cNvPicPr>
            <a:picLocks noGrp="1" noChangeAspect="1"/>
          </p:cNvPicPr>
          <p:nvPr>
            <p:ph idx="1"/>
          </p:nvPr>
        </p:nvPicPr>
        <p:blipFill rotWithShape="1">
          <a:blip r:embed="rId2"/>
          <a:srcRect l="33724" t="22907" r="11867" b="8474"/>
          <a:stretch/>
        </p:blipFill>
        <p:spPr>
          <a:xfrm>
            <a:off x="1956466" y="690313"/>
            <a:ext cx="7788959" cy="5525502"/>
          </a:xfrm>
        </p:spPr>
      </p:pic>
      <p:sp>
        <p:nvSpPr>
          <p:cNvPr id="6" name="Slide Number Placeholder 5">
            <a:extLst>
              <a:ext uri="{FF2B5EF4-FFF2-40B4-BE49-F238E27FC236}">
                <a16:creationId xmlns:a16="http://schemas.microsoft.com/office/drawing/2014/main" id="{17266DED-9437-441E-BCBC-7AE7370BAD3B}"/>
              </a:ext>
            </a:extLst>
          </p:cNvPr>
          <p:cNvSpPr>
            <a:spLocks noGrp="1"/>
          </p:cNvSpPr>
          <p:nvPr>
            <p:ph type="sldNum" sz="quarter" idx="12"/>
          </p:nvPr>
        </p:nvSpPr>
        <p:spPr/>
        <p:txBody>
          <a:bodyPr/>
          <a:lstStyle/>
          <a:p>
            <a:fld id="{D9C8A190-6CC3-4FD8-B6DF-33B5A759F80D}" type="slidenum">
              <a:rPr lang="en-AU" smtClean="0"/>
              <a:t>22</a:t>
            </a:fld>
            <a:endParaRPr lang="en-AU"/>
          </a:p>
        </p:txBody>
      </p:sp>
      <p:sp>
        <p:nvSpPr>
          <p:cNvPr id="12" name="TextBox 11">
            <a:extLst>
              <a:ext uri="{FF2B5EF4-FFF2-40B4-BE49-F238E27FC236}">
                <a16:creationId xmlns:a16="http://schemas.microsoft.com/office/drawing/2014/main" id="{14441052-045A-B9AE-DCFB-D37877A3185E}"/>
              </a:ext>
            </a:extLst>
          </p:cNvPr>
          <p:cNvSpPr txBox="1"/>
          <p:nvPr/>
        </p:nvSpPr>
        <p:spPr>
          <a:xfrm>
            <a:off x="0" y="6356350"/>
            <a:ext cx="12077700" cy="461665"/>
          </a:xfrm>
          <a:prstGeom prst="rect">
            <a:avLst/>
          </a:prstGeom>
          <a:noFill/>
        </p:spPr>
        <p:txBody>
          <a:bodyPr wrap="square">
            <a:spAutoFit/>
          </a:bodyPr>
          <a:lstStyle/>
          <a:p>
            <a:r>
              <a:rPr lang="en-AU" sz="1200" b="0" i="0" dirty="0">
                <a:solidFill>
                  <a:srgbClr val="222222"/>
                </a:solidFill>
                <a:effectLst/>
                <a:latin typeface="Arial" panose="020B0604020202020204" pitchFamily="34" charset="0"/>
              </a:rPr>
              <a:t>Giorgi E, </a:t>
            </a:r>
            <a:r>
              <a:rPr lang="en-AU" sz="1200" b="0" i="0" dirty="0" err="1">
                <a:solidFill>
                  <a:srgbClr val="222222"/>
                </a:solidFill>
                <a:effectLst/>
                <a:latin typeface="Arial" panose="020B0604020202020204" pitchFamily="34" charset="0"/>
              </a:rPr>
              <a:t>Fronterrè</a:t>
            </a:r>
            <a:r>
              <a:rPr lang="en-AU" sz="1200" b="0" i="0" dirty="0">
                <a:solidFill>
                  <a:srgbClr val="222222"/>
                </a:solidFill>
                <a:effectLst/>
                <a:latin typeface="Arial" panose="020B0604020202020204" pitchFamily="34" charset="0"/>
              </a:rPr>
              <a:t> C, Macharia PM, </a:t>
            </a:r>
            <a:r>
              <a:rPr lang="en-AU" sz="1200" b="0" i="0" dirty="0" err="1">
                <a:solidFill>
                  <a:srgbClr val="222222"/>
                </a:solidFill>
                <a:effectLst/>
                <a:latin typeface="Arial" panose="020B0604020202020204" pitchFamily="34" charset="0"/>
              </a:rPr>
              <a:t>Alegana</a:t>
            </a:r>
            <a:r>
              <a:rPr lang="en-AU" sz="1200" b="0" i="0" dirty="0">
                <a:solidFill>
                  <a:srgbClr val="222222"/>
                </a:solidFill>
                <a:effectLst/>
                <a:latin typeface="Arial" panose="020B0604020202020204" pitchFamily="34" charset="0"/>
              </a:rPr>
              <a:t> VA, Snow RW, Diggle PJ. Model building and assessment of the impact of covariates for disease prevalence mapping in low-resource settings: to explain and to predict. Journal of The Royal Society Interface. 2021 Jun 2;18(179):20210104.</a:t>
            </a:r>
            <a:endParaRPr lang="en-AU" sz="1200" dirty="0"/>
          </a:p>
        </p:txBody>
      </p:sp>
    </p:spTree>
    <p:extLst>
      <p:ext uri="{BB962C8B-B14F-4D97-AF65-F5344CB8AC3E}">
        <p14:creationId xmlns:p14="http://schemas.microsoft.com/office/powerpoint/2010/main" val="742098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B32C6-168F-8ED3-49A1-42BC0417BFE4}"/>
              </a:ext>
            </a:extLst>
          </p:cNvPr>
          <p:cNvSpPr>
            <a:spLocks noGrp="1"/>
          </p:cNvSpPr>
          <p:nvPr>
            <p:ph type="title"/>
          </p:nvPr>
        </p:nvSpPr>
        <p:spPr>
          <a:xfrm>
            <a:off x="323568" y="98610"/>
            <a:ext cx="10801350" cy="469056"/>
          </a:xfrm>
        </p:spPr>
        <p:txBody>
          <a:bodyPr>
            <a:normAutofit fontScale="90000"/>
          </a:bodyPr>
          <a:lstStyle/>
          <a:p>
            <a:r>
              <a:rPr lang="en-AU" dirty="0">
                <a:latin typeface="+mn-lt"/>
              </a:rPr>
              <a:t>EXPLORATORY ANALYSIS</a:t>
            </a:r>
          </a:p>
        </p:txBody>
      </p:sp>
      <p:sp>
        <p:nvSpPr>
          <p:cNvPr id="6" name="Slide Number Placeholder 5">
            <a:extLst>
              <a:ext uri="{FF2B5EF4-FFF2-40B4-BE49-F238E27FC236}">
                <a16:creationId xmlns:a16="http://schemas.microsoft.com/office/drawing/2014/main" id="{7C52642E-9882-9C0F-E406-5020FB257EE3}"/>
              </a:ext>
            </a:extLst>
          </p:cNvPr>
          <p:cNvSpPr>
            <a:spLocks noGrp="1"/>
          </p:cNvSpPr>
          <p:nvPr>
            <p:ph type="sldNum" sz="quarter" idx="12"/>
          </p:nvPr>
        </p:nvSpPr>
        <p:spPr/>
        <p:txBody>
          <a:bodyPr/>
          <a:lstStyle/>
          <a:p>
            <a:fld id="{D9C8A190-6CC3-4FD8-B6DF-33B5A759F80D}" type="slidenum">
              <a:rPr lang="en-AU" smtClean="0"/>
              <a:t>23</a:t>
            </a:fld>
            <a:endParaRPr lang="en-AU"/>
          </a:p>
        </p:txBody>
      </p:sp>
      <p:pic>
        <p:nvPicPr>
          <p:cNvPr id="8194" name="Picture 2">
            <a:extLst>
              <a:ext uri="{FF2B5EF4-FFF2-40B4-BE49-F238E27FC236}">
                <a16:creationId xmlns:a16="http://schemas.microsoft.com/office/drawing/2014/main" id="{9B6111F7-B31C-55EC-B6B8-ABA56A3B389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8421" y="615310"/>
            <a:ext cx="5268468" cy="45903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37A4498-D616-16D2-B09A-9EC770E9281D}"/>
              </a:ext>
            </a:extLst>
          </p:cNvPr>
          <p:cNvSpPr txBox="1"/>
          <p:nvPr/>
        </p:nvSpPr>
        <p:spPr>
          <a:xfrm>
            <a:off x="6096000" y="209290"/>
            <a:ext cx="5905500" cy="2862322"/>
          </a:xfrm>
          <a:prstGeom prst="rect">
            <a:avLst/>
          </a:prstGeom>
          <a:noFill/>
        </p:spPr>
        <p:txBody>
          <a:bodyPr wrap="square">
            <a:spAutoFit/>
          </a:bodyPr>
          <a:lstStyle/>
          <a:p>
            <a:r>
              <a:rPr lang="en-AU" dirty="0">
                <a:solidFill>
                  <a:srgbClr val="212121"/>
                </a:solidFill>
              </a:rPr>
              <a:t>D</a:t>
            </a:r>
            <a:r>
              <a:rPr lang="en-AU" b="0" i="0" dirty="0">
                <a:solidFill>
                  <a:srgbClr val="212121"/>
                </a:solidFill>
                <a:effectLst/>
              </a:rPr>
              <a:t>ata from the Tanzania Demographic and Health Survey and Malaria Indicators Survey conducted in 2015.</a:t>
            </a:r>
          </a:p>
          <a:p>
            <a:endParaRPr lang="en-AU" dirty="0">
              <a:solidFill>
                <a:srgbClr val="212121"/>
              </a:solidFill>
            </a:endParaRPr>
          </a:p>
          <a:p>
            <a:r>
              <a:rPr lang="en-AU" dirty="0">
                <a:solidFill>
                  <a:srgbClr val="212121"/>
                </a:solidFill>
              </a:rPr>
              <a:t>S</a:t>
            </a:r>
            <a:r>
              <a:rPr lang="en-AU" b="0" i="0" dirty="0">
                <a:solidFill>
                  <a:srgbClr val="212121"/>
                </a:solidFill>
                <a:effectLst/>
              </a:rPr>
              <a:t>urvey employed a two-stage stratified sampling design to provide estimates for the entire country, for urban and rural areas in Tanzania</a:t>
            </a:r>
          </a:p>
          <a:p>
            <a:endParaRPr lang="en-AU" dirty="0">
              <a:solidFill>
                <a:srgbClr val="212121"/>
              </a:solidFill>
            </a:endParaRPr>
          </a:p>
          <a:p>
            <a:r>
              <a:rPr lang="en-AU" b="0" i="0" dirty="0">
                <a:solidFill>
                  <a:srgbClr val="212121"/>
                </a:solidFill>
                <a:effectLst/>
              </a:rPr>
              <a:t>In all selected households, with the parent’s or guardian’s consent, children age 6–59 months were tested for </a:t>
            </a:r>
            <a:r>
              <a:rPr lang="en-AU" b="1" i="1" dirty="0">
                <a:solidFill>
                  <a:srgbClr val="212121"/>
                </a:solidFill>
                <a:effectLst/>
              </a:rPr>
              <a:t>Plasmodium falciparum</a:t>
            </a:r>
            <a:r>
              <a:rPr lang="en-AU" b="0" i="0" dirty="0">
                <a:solidFill>
                  <a:srgbClr val="212121"/>
                </a:solidFill>
                <a:effectLst/>
              </a:rPr>
              <a:t>.</a:t>
            </a:r>
          </a:p>
        </p:txBody>
      </p:sp>
      <p:sp>
        <p:nvSpPr>
          <p:cNvPr id="9" name="TextBox 8">
            <a:extLst>
              <a:ext uri="{FF2B5EF4-FFF2-40B4-BE49-F238E27FC236}">
                <a16:creationId xmlns:a16="http://schemas.microsoft.com/office/drawing/2014/main" id="{2591E233-ADC1-C588-56D3-27034FA8F88F}"/>
              </a:ext>
            </a:extLst>
          </p:cNvPr>
          <p:cNvSpPr txBox="1"/>
          <p:nvPr/>
        </p:nvSpPr>
        <p:spPr>
          <a:xfrm>
            <a:off x="20440" y="6397038"/>
            <a:ext cx="11981060" cy="461665"/>
          </a:xfrm>
          <a:prstGeom prst="rect">
            <a:avLst/>
          </a:prstGeom>
          <a:noFill/>
        </p:spPr>
        <p:txBody>
          <a:bodyPr wrap="square">
            <a:spAutoFit/>
          </a:bodyPr>
          <a:lstStyle/>
          <a:p>
            <a:r>
              <a:rPr lang="en-AU" sz="1200" b="0" i="0" dirty="0">
                <a:solidFill>
                  <a:srgbClr val="222222"/>
                </a:solidFill>
                <a:effectLst/>
              </a:rPr>
              <a:t>Giorgi E, </a:t>
            </a:r>
            <a:r>
              <a:rPr lang="en-AU" sz="1200" b="0" i="0" dirty="0" err="1">
                <a:solidFill>
                  <a:srgbClr val="222222"/>
                </a:solidFill>
                <a:effectLst/>
              </a:rPr>
              <a:t>Fronterrè</a:t>
            </a:r>
            <a:r>
              <a:rPr lang="en-AU" sz="1200" b="0" i="0" dirty="0">
                <a:solidFill>
                  <a:srgbClr val="222222"/>
                </a:solidFill>
                <a:effectLst/>
              </a:rPr>
              <a:t> C, Macharia PM, </a:t>
            </a:r>
            <a:r>
              <a:rPr lang="en-AU" sz="1200" b="0" i="0" dirty="0" err="1">
                <a:solidFill>
                  <a:srgbClr val="222222"/>
                </a:solidFill>
                <a:effectLst/>
              </a:rPr>
              <a:t>Alegana</a:t>
            </a:r>
            <a:r>
              <a:rPr lang="en-AU" sz="1200" b="0" i="0" dirty="0">
                <a:solidFill>
                  <a:srgbClr val="222222"/>
                </a:solidFill>
                <a:effectLst/>
              </a:rPr>
              <a:t> VA, Snow RW, Diggle PJ. Model building and assessment of the impact of covariates for disease prevalence mapping in low-resource settings: to explain and to predict. Journal of The Royal Society Interface. 2021 Jun 2;18(179):20210104.</a:t>
            </a:r>
            <a:endParaRPr lang="en-AU" sz="1200" dirty="0"/>
          </a:p>
        </p:txBody>
      </p:sp>
      <p:sp>
        <p:nvSpPr>
          <p:cNvPr id="10" name="TextBox 9">
            <a:extLst>
              <a:ext uri="{FF2B5EF4-FFF2-40B4-BE49-F238E27FC236}">
                <a16:creationId xmlns:a16="http://schemas.microsoft.com/office/drawing/2014/main" id="{0DC65E5D-AD63-9D8B-24DC-19E1690B24B3}"/>
              </a:ext>
            </a:extLst>
          </p:cNvPr>
          <p:cNvSpPr txBox="1"/>
          <p:nvPr/>
        </p:nvSpPr>
        <p:spPr>
          <a:xfrm>
            <a:off x="6096000" y="3054538"/>
            <a:ext cx="4326826" cy="369332"/>
          </a:xfrm>
          <a:prstGeom prst="rect">
            <a:avLst/>
          </a:prstGeom>
          <a:noFill/>
        </p:spPr>
        <p:txBody>
          <a:bodyPr wrap="none" rtlCol="0">
            <a:spAutoFit/>
          </a:bodyPr>
          <a:lstStyle/>
          <a:p>
            <a:r>
              <a:rPr lang="en-AU" dirty="0"/>
              <a:t>What is your interpretation of this figure?</a:t>
            </a:r>
          </a:p>
        </p:txBody>
      </p:sp>
      <p:pic>
        <p:nvPicPr>
          <p:cNvPr id="8196" name="Picture 4">
            <a:extLst>
              <a:ext uri="{FF2B5EF4-FFF2-40B4-BE49-F238E27FC236}">
                <a16:creationId xmlns:a16="http://schemas.microsoft.com/office/drawing/2014/main" id="{E401091B-9C2D-F6CB-9E9D-ACD3793B8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3"/>
          <a:stretch/>
        </p:blipFill>
        <p:spPr bwMode="auto">
          <a:xfrm>
            <a:off x="5884617" y="3485839"/>
            <a:ext cx="4576785" cy="27739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94D0BD1-6E21-B1D9-2AF7-E3DEEB4E6AE5}"/>
              </a:ext>
            </a:extLst>
          </p:cNvPr>
          <p:cNvSpPr txBox="1"/>
          <p:nvPr/>
        </p:nvSpPr>
        <p:spPr>
          <a:xfrm>
            <a:off x="323568" y="5285428"/>
            <a:ext cx="6146800" cy="646331"/>
          </a:xfrm>
          <a:prstGeom prst="rect">
            <a:avLst/>
          </a:prstGeom>
          <a:noFill/>
        </p:spPr>
        <p:txBody>
          <a:bodyPr wrap="square">
            <a:spAutoFit/>
          </a:bodyPr>
          <a:lstStyle/>
          <a:p>
            <a:r>
              <a:rPr lang="en-AU" b="0" i="0" u="sng" dirty="0">
                <a:solidFill>
                  <a:srgbClr val="376FAA"/>
                </a:solidFill>
                <a:effectLst/>
                <a:hlinkClick r:id="rId5"/>
              </a:rPr>
              <a:t>Figure 1</a:t>
            </a:r>
            <a:r>
              <a:rPr lang="en-AU" b="0" i="0" dirty="0">
                <a:solidFill>
                  <a:srgbClr val="212121"/>
                </a:solidFill>
                <a:effectLst/>
              </a:rPr>
              <a:t> is a point-map showing the sampled locations of the dataset and their corresponding empirical prevalence. </a:t>
            </a:r>
            <a:endParaRPr lang="en-AU" dirty="0"/>
          </a:p>
        </p:txBody>
      </p:sp>
      <p:sp>
        <p:nvSpPr>
          <p:cNvPr id="14" name="TextBox 13">
            <a:extLst>
              <a:ext uri="{FF2B5EF4-FFF2-40B4-BE49-F238E27FC236}">
                <a16:creationId xmlns:a16="http://schemas.microsoft.com/office/drawing/2014/main" id="{DD9F4711-415E-CBD5-D3D9-2AB803C56B98}"/>
              </a:ext>
            </a:extLst>
          </p:cNvPr>
          <p:cNvSpPr txBox="1"/>
          <p:nvPr/>
        </p:nvSpPr>
        <p:spPr>
          <a:xfrm>
            <a:off x="10538953" y="3815133"/>
            <a:ext cx="1600133" cy="2123658"/>
          </a:xfrm>
          <a:prstGeom prst="rect">
            <a:avLst/>
          </a:prstGeom>
          <a:noFill/>
        </p:spPr>
        <p:txBody>
          <a:bodyPr wrap="square">
            <a:spAutoFit/>
          </a:bodyPr>
          <a:lstStyle/>
          <a:p>
            <a:r>
              <a:rPr lang="en-AU" sz="1100" b="0" i="0" dirty="0">
                <a:solidFill>
                  <a:srgbClr val="222222"/>
                </a:solidFill>
                <a:effectLst/>
                <a:latin typeface="Arial" panose="020B0604020202020204" pitchFamily="34" charset="0"/>
              </a:rPr>
              <a:t>Acheson ES, Kerr JT. Nets versus spraying: A spatial modelling approach reveals indoor residual spraying targets Anopheles mosquito habitats better than mosquito nets in Tanzania. </a:t>
            </a:r>
            <a:r>
              <a:rPr lang="en-AU" sz="1100" b="0" i="0" dirty="0" err="1">
                <a:solidFill>
                  <a:srgbClr val="222222"/>
                </a:solidFill>
                <a:effectLst/>
                <a:latin typeface="Arial" panose="020B0604020202020204" pitchFamily="34" charset="0"/>
              </a:rPr>
              <a:t>PLoS</a:t>
            </a:r>
            <a:r>
              <a:rPr lang="en-AU" sz="1100" b="0" i="0" dirty="0">
                <a:solidFill>
                  <a:srgbClr val="222222"/>
                </a:solidFill>
                <a:effectLst/>
                <a:latin typeface="Arial" panose="020B0604020202020204" pitchFamily="34" charset="0"/>
              </a:rPr>
              <a:t> One. 2018 Oct 24;13(10):e0205270.</a:t>
            </a:r>
            <a:endParaRPr lang="en-AU" sz="1100" dirty="0"/>
          </a:p>
        </p:txBody>
      </p:sp>
    </p:spTree>
    <p:extLst>
      <p:ext uri="{BB962C8B-B14F-4D97-AF65-F5344CB8AC3E}">
        <p14:creationId xmlns:p14="http://schemas.microsoft.com/office/powerpoint/2010/main" val="2520027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B32C6-168F-8ED3-49A1-42BC0417BFE4}"/>
              </a:ext>
            </a:extLst>
          </p:cNvPr>
          <p:cNvSpPr>
            <a:spLocks noGrp="1"/>
          </p:cNvSpPr>
          <p:nvPr>
            <p:ph type="title"/>
          </p:nvPr>
        </p:nvSpPr>
        <p:spPr>
          <a:xfrm>
            <a:off x="551234" y="268782"/>
            <a:ext cx="10801350" cy="469056"/>
          </a:xfrm>
        </p:spPr>
        <p:txBody>
          <a:bodyPr>
            <a:normAutofit fontScale="90000"/>
          </a:bodyPr>
          <a:lstStyle/>
          <a:p>
            <a:r>
              <a:rPr lang="en-AU" dirty="0">
                <a:latin typeface="+mn-lt"/>
              </a:rPr>
              <a:t>EXPLORATORY ANALYSIS</a:t>
            </a:r>
          </a:p>
        </p:txBody>
      </p:sp>
      <p:sp>
        <p:nvSpPr>
          <p:cNvPr id="6" name="Slide Number Placeholder 5">
            <a:extLst>
              <a:ext uri="{FF2B5EF4-FFF2-40B4-BE49-F238E27FC236}">
                <a16:creationId xmlns:a16="http://schemas.microsoft.com/office/drawing/2014/main" id="{7C52642E-9882-9C0F-E406-5020FB257EE3}"/>
              </a:ext>
            </a:extLst>
          </p:cNvPr>
          <p:cNvSpPr>
            <a:spLocks noGrp="1"/>
          </p:cNvSpPr>
          <p:nvPr>
            <p:ph type="sldNum" sz="quarter" idx="12"/>
          </p:nvPr>
        </p:nvSpPr>
        <p:spPr/>
        <p:txBody>
          <a:bodyPr/>
          <a:lstStyle/>
          <a:p>
            <a:fld id="{D9C8A190-6CC3-4FD8-B6DF-33B5A759F80D}" type="slidenum">
              <a:rPr lang="en-AU" smtClean="0"/>
              <a:t>24</a:t>
            </a:fld>
            <a:endParaRPr lang="en-AU"/>
          </a:p>
        </p:txBody>
      </p:sp>
      <p:sp>
        <p:nvSpPr>
          <p:cNvPr id="3" name="Content Placeholder 2">
            <a:extLst>
              <a:ext uri="{FF2B5EF4-FFF2-40B4-BE49-F238E27FC236}">
                <a16:creationId xmlns:a16="http://schemas.microsoft.com/office/drawing/2014/main" id="{4FAF1BFF-ACD7-0446-21B4-7D61754B695E}"/>
              </a:ext>
            </a:extLst>
          </p:cNvPr>
          <p:cNvSpPr>
            <a:spLocks noGrp="1"/>
          </p:cNvSpPr>
          <p:nvPr>
            <p:ph idx="1"/>
          </p:nvPr>
        </p:nvSpPr>
        <p:spPr>
          <a:xfrm>
            <a:off x="215900" y="1169504"/>
            <a:ext cx="5645627" cy="4608515"/>
          </a:xfrm>
        </p:spPr>
        <p:txBody>
          <a:bodyPr>
            <a:normAutofit/>
          </a:bodyPr>
          <a:lstStyle/>
          <a:p>
            <a:r>
              <a:rPr lang="en-AU" sz="1800" b="0" i="0" dirty="0">
                <a:solidFill>
                  <a:srgbClr val="212121"/>
                </a:solidFill>
                <a:effectLst/>
              </a:rPr>
              <a:t>First we consider the following spatially referenced candidate covariates for modelling </a:t>
            </a:r>
            <a:r>
              <a:rPr lang="en-AU" sz="1800" b="0" i="1" dirty="0">
                <a:solidFill>
                  <a:srgbClr val="212121"/>
                </a:solidFill>
                <a:effectLst/>
              </a:rPr>
              <a:t>P. falciparum</a:t>
            </a:r>
            <a:r>
              <a:rPr lang="en-AU" sz="1800" b="0" i="0" dirty="0">
                <a:solidFill>
                  <a:srgbClr val="212121"/>
                </a:solidFill>
                <a:effectLst/>
              </a:rPr>
              <a:t>, all of which have been used in most previous studies on malaria risk mapping.</a:t>
            </a:r>
            <a:endParaRPr lang="en-AU" sz="1800" b="0" i="0" dirty="0">
              <a:solidFill>
                <a:srgbClr val="333333"/>
              </a:solidFill>
              <a:effectLst/>
            </a:endParaRPr>
          </a:p>
          <a:p>
            <a:r>
              <a:rPr lang="en-AU" sz="1800" b="0" i="0" dirty="0">
                <a:solidFill>
                  <a:srgbClr val="333333"/>
                </a:solidFill>
                <a:effectLst/>
              </a:rPr>
              <a:t>Figure presents scatter plots of the empirical logit-transformed prevalence against temperature, enhanced vegetation index (EVI), log-population, night-time light (NTL), log-precipitation and coverage of insecticide treated nets (ITNs). </a:t>
            </a:r>
            <a:endParaRPr lang="en-AU" sz="1800" dirty="0">
              <a:solidFill>
                <a:srgbClr val="333333"/>
              </a:solidFill>
            </a:endParaRPr>
          </a:p>
          <a:p>
            <a:r>
              <a:rPr lang="en-AU" sz="1800" b="0" i="0" dirty="0">
                <a:solidFill>
                  <a:srgbClr val="333333"/>
                </a:solidFill>
                <a:effectLst/>
              </a:rPr>
              <a:t>The solid blue and dashed red lines are natural and linear splines, respectively. The dashed green lines for the log-population and log-precipitation are obtained after removing the left knots from the linear splines represented by the red dashed lines. </a:t>
            </a:r>
            <a:endParaRPr lang="en-AU" sz="1800" dirty="0">
              <a:solidFill>
                <a:srgbClr val="333333"/>
              </a:solidFill>
            </a:endParaRPr>
          </a:p>
          <a:p>
            <a:r>
              <a:rPr lang="en-AU" sz="1800" b="0" i="0" dirty="0">
                <a:solidFill>
                  <a:srgbClr val="333333"/>
                </a:solidFill>
                <a:effectLst/>
              </a:rPr>
              <a:t>The lower right panel shows the empirical correlation between each pair of covariates. </a:t>
            </a:r>
            <a:endParaRPr lang="en-AU" sz="1800" dirty="0"/>
          </a:p>
        </p:txBody>
      </p:sp>
      <p:pic>
        <p:nvPicPr>
          <p:cNvPr id="17410" name="Picture 2">
            <a:extLst>
              <a:ext uri="{FF2B5EF4-FFF2-40B4-BE49-F238E27FC236}">
                <a16:creationId xmlns:a16="http://schemas.microsoft.com/office/drawing/2014/main" id="{82C617C0-8BA9-D992-A375-7831A277F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07314"/>
            <a:ext cx="5134201" cy="61524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E9DD7BB-6ED1-81C4-198C-8B58FBF33C58}"/>
              </a:ext>
            </a:extLst>
          </p:cNvPr>
          <p:cNvSpPr txBox="1"/>
          <p:nvPr/>
        </p:nvSpPr>
        <p:spPr>
          <a:xfrm>
            <a:off x="114300" y="6299579"/>
            <a:ext cx="12077700" cy="461665"/>
          </a:xfrm>
          <a:prstGeom prst="rect">
            <a:avLst/>
          </a:prstGeom>
          <a:noFill/>
        </p:spPr>
        <p:txBody>
          <a:bodyPr wrap="square">
            <a:spAutoFit/>
          </a:bodyPr>
          <a:lstStyle/>
          <a:p>
            <a:r>
              <a:rPr lang="en-AU" sz="1200" b="0" i="0" dirty="0">
                <a:solidFill>
                  <a:srgbClr val="222222"/>
                </a:solidFill>
                <a:effectLst/>
              </a:rPr>
              <a:t>Giorgi E, </a:t>
            </a:r>
            <a:r>
              <a:rPr lang="en-AU" sz="1200" b="0" i="0" dirty="0" err="1">
                <a:solidFill>
                  <a:srgbClr val="222222"/>
                </a:solidFill>
                <a:effectLst/>
              </a:rPr>
              <a:t>Fronterrè</a:t>
            </a:r>
            <a:r>
              <a:rPr lang="en-AU" sz="1200" b="0" i="0" dirty="0">
                <a:solidFill>
                  <a:srgbClr val="222222"/>
                </a:solidFill>
                <a:effectLst/>
              </a:rPr>
              <a:t> C, Macharia PM, </a:t>
            </a:r>
            <a:r>
              <a:rPr lang="en-AU" sz="1200" b="0" i="0" dirty="0" err="1">
                <a:solidFill>
                  <a:srgbClr val="222222"/>
                </a:solidFill>
                <a:effectLst/>
              </a:rPr>
              <a:t>Alegana</a:t>
            </a:r>
            <a:r>
              <a:rPr lang="en-AU" sz="1200" b="0" i="0" dirty="0">
                <a:solidFill>
                  <a:srgbClr val="222222"/>
                </a:solidFill>
                <a:effectLst/>
              </a:rPr>
              <a:t> VA, Snow RW, Diggle PJ. Model building and assessment of the impact of covariates for disease prevalence mapping in low-resource settings: to explain and to predict. Journal of The Royal Society Interface. 2021 Jun 2;18(179):20210104.</a:t>
            </a:r>
            <a:endParaRPr lang="en-AU" sz="1200" dirty="0"/>
          </a:p>
        </p:txBody>
      </p:sp>
      <p:sp>
        <p:nvSpPr>
          <p:cNvPr id="5" name="TextBox 4">
            <a:extLst>
              <a:ext uri="{FF2B5EF4-FFF2-40B4-BE49-F238E27FC236}">
                <a16:creationId xmlns:a16="http://schemas.microsoft.com/office/drawing/2014/main" id="{0F233CC1-517C-1F57-9596-77430186D82C}"/>
              </a:ext>
            </a:extLst>
          </p:cNvPr>
          <p:cNvSpPr txBox="1"/>
          <p:nvPr/>
        </p:nvSpPr>
        <p:spPr>
          <a:xfrm>
            <a:off x="7086904" y="6150853"/>
            <a:ext cx="1040670" cy="246221"/>
          </a:xfrm>
          <a:prstGeom prst="rect">
            <a:avLst/>
          </a:prstGeom>
          <a:solidFill>
            <a:schemeClr val="bg1"/>
          </a:solidFill>
        </p:spPr>
        <p:txBody>
          <a:bodyPr wrap="none" rtlCol="0">
            <a:spAutoFit/>
          </a:bodyPr>
          <a:lstStyle/>
          <a:p>
            <a:r>
              <a:rPr lang="en-AU" sz="1000" dirty="0">
                <a:latin typeface="Times New Roman" panose="02020603050405020304" pitchFamily="18" charset="0"/>
                <a:cs typeface="Times New Roman" panose="02020603050405020304" pitchFamily="18" charset="0"/>
              </a:rPr>
              <a:t>log-precipitation</a:t>
            </a:r>
          </a:p>
        </p:txBody>
      </p:sp>
    </p:spTree>
    <p:extLst>
      <p:ext uri="{BB962C8B-B14F-4D97-AF65-F5344CB8AC3E}">
        <p14:creationId xmlns:p14="http://schemas.microsoft.com/office/powerpoint/2010/main" val="3102897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FEA1B-F8CD-11BE-C5D8-69CA2FFACBB9}"/>
              </a:ext>
            </a:extLst>
          </p:cNvPr>
          <p:cNvSpPr>
            <a:spLocks noGrp="1"/>
          </p:cNvSpPr>
          <p:nvPr>
            <p:ph type="title"/>
          </p:nvPr>
        </p:nvSpPr>
        <p:spPr>
          <a:xfrm>
            <a:off x="551233" y="501649"/>
            <a:ext cx="11251745" cy="616984"/>
          </a:xfrm>
        </p:spPr>
        <p:txBody>
          <a:bodyPr>
            <a:normAutofit fontScale="90000"/>
          </a:bodyPr>
          <a:lstStyle/>
          <a:p>
            <a:r>
              <a:rPr lang="en-AU" dirty="0"/>
              <a:t>GEOSTATISTICAL MODEL FORMULATION AND PARAMETER ESTIMATION</a:t>
            </a:r>
          </a:p>
        </p:txBody>
      </p:sp>
      <p:sp>
        <p:nvSpPr>
          <p:cNvPr id="3" name="Content Placeholder 2">
            <a:extLst>
              <a:ext uri="{FF2B5EF4-FFF2-40B4-BE49-F238E27FC236}">
                <a16:creationId xmlns:a16="http://schemas.microsoft.com/office/drawing/2014/main" id="{762F86D9-B818-A0BA-956D-347632672E35}"/>
              </a:ext>
            </a:extLst>
          </p:cNvPr>
          <p:cNvSpPr>
            <a:spLocks noGrp="1"/>
          </p:cNvSpPr>
          <p:nvPr>
            <p:ph idx="1"/>
          </p:nvPr>
        </p:nvSpPr>
        <p:spPr>
          <a:xfrm>
            <a:off x="695323" y="1373145"/>
            <a:ext cx="11251745" cy="4983206"/>
          </a:xfrm>
        </p:spPr>
        <p:txBody>
          <a:bodyPr>
            <a:noAutofit/>
          </a:bodyPr>
          <a:lstStyle/>
          <a:p>
            <a:r>
              <a:rPr lang="en-AU" sz="1800" b="0" i="0" dirty="0">
                <a:solidFill>
                  <a:srgbClr val="212121"/>
                </a:solidFill>
                <a:effectLst/>
              </a:rPr>
              <a:t>The research question we address is: in what areas of Tanzania is malaria prevalence above 0.3? As in previous studies, here, we use a 0.3 (i.e. 30%) prevalence threshold to define high malaria burden areas that require intensive and sustained vector control. We can use a spatial model, incorporating influential predictors or determinants, to quantify locations (both sampled and unsampled) with prevalence exceeding this threshold.</a:t>
            </a:r>
            <a:endParaRPr lang="en-AU" sz="1800" dirty="0">
              <a:solidFill>
                <a:srgbClr val="212121"/>
              </a:solidFill>
            </a:endParaRPr>
          </a:p>
          <a:p>
            <a:r>
              <a:rPr lang="en-AU" sz="1800" b="0" i="0" dirty="0">
                <a:solidFill>
                  <a:srgbClr val="212121"/>
                </a:solidFill>
                <a:effectLst/>
              </a:rPr>
              <a:t>In the event that we detect spatial correlation, we further extend the generalized linear mixed model as follows. We now assume that, conditionally on the </a:t>
            </a:r>
            <a:r>
              <a:rPr lang="en-AU" sz="1800" b="0" i="1" dirty="0">
                <a:solidFill>
                  <a:srgbClr val="212121"/>
                </a:solidFill>
                <a:effectLst/>
              </a:rPr>
              <a:t>Z</a:t>
            </a:r>
            <a:r>
              <a:rPr lang="en-AU" sz="1800" b="0" i="1" baseline="-25000" dirty="0">
                <a:solidFill>
                  <a:srgbClr val="212121"/>
                </a:solidFill>
                <a:effectLst/>
              </a:rPr>
              <a:t>i</a:t>
            </a:r>
            <a:r>
              <a:rPr lang="en-AU" sz="1800" b="0" i="0" dirty="0">
                <a:solidFill>
                  <a:srgbClr val="212121"/>
                </a:solidFill>
                <a:effectLst/>
              </a:rPr>
              <a:t> (unstructured random effect) and a spatial Gaussian process </a:t>
            </a:r>
            <a:r>
              <a:rPr lang="en-AU" sz="1800" b="0" i="1" dirty="0">
                <a:solidFill>
                  <a:srgbClr val="212121"/>
                </a:solidFill>
                <a:effectLst/>
              </a:rPr>
              <a:t>S</a:t>
            </a:r>
            <a:r>
              <a:rPr lang="en-AU" sz="1800" b="0" i="0" dirty="0">
                <a:solidFill>
                  <a:srgbClr val="212121"/>
                </a:solidFill>
                <a:effectLst/>
              </a:rPr>
              <a:t>(</a:t>
            </a:r>
            <a:r>
              <a:rPr lang="en-AU" sz="1800" b="0" i="1" dirty="0">
                <a:solidFill>
                  <a:srgbClr val="212121"/>
                </a:solidFill>
                <a:effectLst/>
              </a:rPr>
              <a:t>x</a:t>
            </a:r>
            <a:r>
              <a:rPr lang="en-AU" sz="1800" b="0" i="1" baseline="-25000" dirty="0">
                <a:solidFill>
                  <a:srgbClr val="212121"/>
                </a:solidFill>
                <a:effectLst/>
              </a:rPr>
              <a:t>i</a:t>
            </a:r>
            <a:r>
              <a:rPr lang="en-AU" sz="1800" b="0" i="0" dirty="0">
                <a:solidFill>
                  <a:srgbClr val="212121"/>
                </a:solidFill>
                <a:effectLst/>
              </a:rPr>
              <a:t>) (spatially structured random effect) , the </a:t>
            </a:r>
            <a:r>
              <a:rPr lang="en-AU" sz="1800" b="0" i="1" dirty="0" err="1">
                <a:solidFill>
                  <a:srgbClr val="212121"/>
                </a:solidFill>
                <a:effectLst/>
              </a:rPr>
              <a:t>y</a:t>
            </a:r>
            <a:r>
              <a:rPr lang="en-AU" sz="1800" b="0" i="1" baseline="-25000" dirty="0" err="1">
                <a:solidFill>
                  <a:srgbClr val="212121"/>
                </a:solidFill>
                <a:effectLst/>
              </a:rPr>
              <a:t>i</a:t>
            </a:r>
            <a:r>
              <a:rPr lang="en-AU" sz="1800" b="0" i="0" dirty="0">
                <a:solidFill>
                  <a:srgbClr val="212121"/>
                </a:solidFill>
                <a:effectLst/>
              </a:rPr>
              <a:t> (</a:t>
            </a:r>
            <a:r>
              <a:rPr lang="en-AU" sz="1800" b="0" i="1" dirty="0">
                <a:solidFill>
                  <a:srgbClr val="212121"/>
                </a:solidFill>
                <a:effectLst/>
              </a:rPr>
              <a:t>P. falciparum </a:t>
            </a:r>
            <a:r>
              <a:rPr lang="en-AU" sz="1800" b="0" i="0" dirty="0">
                <a:solidFill>
                  <a:srgbClr val="212121"/>
                </a:solidFill>
                <a:effectLst/>
              </a:rPr>
              <a:t>positive=1, negative =0) are the realization of a binomial distribution with linear predictor:</a:t>
            </a:r>
          </a:p>
          <a:p>
            <a:endParaRPr lang="en-AU" sz="1800" dirty="0">
              <a:solidFill>
                <a:srgbClr val="212121"/>
              </a:solidFill>
            </a:endParaRPr>
          </a:p>
          <a:p>
            <a:endParaRPr lang="en-AU" sz="1800" dirty="0">
              <a:solidFill>
                <a:srgbClr val="212121"/>
              </a:solidFill>
            </a:endParaRPr>
          </a:p>
          <a:p>
            <a:r>
              <a:rPr lang="en-AU" sz="1800" dirty="0">
                <a:solidFill>
                  <a:srgbClr val="212121"/>
                </a:solidFill>
              </a:rPr>
              <a:t>We assume that S(x) has an exponential covariance function, with variance σ</a:t>
            </a:r>
            <a:r>
              <a:rPr lang="en-AU" sz="1800" baseline="30000" dirty="0">
                <a:solidFill>
                  <a:srgbClr val="212121"/>
                </a:solidFill>
              </a:rPr>
              <a:t>2</a:t>
            </a:r>
            <a:r>
              <a:rPr lang="en-AU" sz="1800" dirty="0">
                <a:solidFill>
                  <a:srgbClr val="212121"/>
                </a:solidFill>
              </a:rPr>
              <a:t>. This implies that the distribution of S(xi), for </a:t>
            </a:r>
            <a:r>
              <a:rPr lang="en-AU" sz="1800" dirty="0" err="1">
                <a:solidFill>
                  <a:srgbClr val="212121"/>
                </a:solidFill>
              </a:rPr>
              <a:t>i</a:t>
            </a:r>
            <a:r>
              <a:rPr lang="en-AU" sz="1800" dirty="0">
                <a:solidFill>
                  <a:srgbClr val="212121"/>
                </a:solidFill>
              </a:rPr>
              <a:t> = 1, …, N, follows a multivariate Gaussian distribution, with correlations expressed by</a:t>
            </a:r>
          </a:p>
          <a:p>
            <a:pPr marL="457200" lvl="1" indent="0">
              <a:buNone/>
            </a:pPr>
            <a:r>
              <a:rPr lang="en-AU" sz="1800" dirty="0">
                <a:solidFill>
                  <a:srgbClr val="212121"/>
                </a:solidFill>
              </a:rPr>
              <a:t>	Cor{S(xi),S(x j)}=exp{−</a:t>
            </a:r>
            <a:r>
              <a:rPr lang="en-AU" sz="1800" dirty="0" err="1">
                <a:solidFill>
                  <a:srgbClr val="212121"/>
                </a:solidFill>
              </a:rPr>
              <a:t>uij</a:t>
            </a:r>
            <a:r>
              <a:rPr lang="en-AU" sz="1800" dirty="0">
                <a:solidFill>
                  <a:srgbClr val="212121"/>
                </a:solidFill>
              </a:rPr>
              <a:t>/ϕ},</a:t>
            </a:r>
          </a:p>
          <a:p>
            <a:r>
              <a:rPr lang="en-AU" sz="1800" dirty="0">
                <a:solidFill>
                  <a:srgbClr val="212121"/>
                </a:solidFill>
              </a:rPr>
              <a:t>where </a:t>
            </a:r>
            <a:r>
              <a:rPr lang="en-AU" sz="1800" dirty="0" err="1">
                <a:solidFill>
                  <a:srgbClr val="212121"/>
                </a:solidFill>
              </a:rPr>
              <a:t>uij</a:t>
            </a:r>
            <a:r>
              <a:rPr lang="en-AU" sz="1800" dirty="0">
                <a:solidFill>
                  <a:srgbClr val="212121"/>
                </a:solidFill>
              </a:rPr>
              <a:t> is the distance between xi and </a:t>
            </a:r>
            <a:r>
              <a:rPr lang="en-AU" sz="1800" dirty="0" err="1">
                <a:solidFill>
                  <a:srgbClr val="212121"/>
                </a:solidFill>
              </a:rPr>
              <a:t>xj</a:t>
            </a:r>
            <a:r>
              <a:rPr lang="en-AU" sz="1800" dirty="0">
                <a:solidFill>
                  <a:srgbClr val="212121"/>
                </a:solidFill>
              </a:rPr>
              <a:t>, and ϕ is a scale parameter that regulates how quickly the spatial correlation approaches zero for increasing distance </a:t>
            </a:r>
            <a:r>
              <a:rPr lang="en-AU" sz="1800" dirty="0" err="1">
                <a:solidFill>
                  <a:srgbClr val="212121"/>
                </a:solidFill>
              </a:rPr>
              <a:t>uij</a:t>
            </a:r>
            <a:r>
              <a:rPr lang="en-AU" sz="1800" dirty="0">
                <a:solidFill>
                  <a:srgbClr val="212121"/>
                </a:solidFill>
              </a:rPr>
              <a:t>. The exponential covariance function corresponds to a mean-square continuous but non-differentiable Gaussian process S(x). </a:t>
            </a:r>
          </a:p>
          <a:p>
            <a:r>
              <a:rPr lang="en-AU" sz="1800" dirty="0">
                <a:solidFill>
                  <a:srgbClr val="212121"/>
                </a:solidFill>
              </a:rPr>
              <a:t>T</a:t>
            </a:r>
            <a:r>
              <a:rPr lang="en-AU" sz="1800" b="0" i="0" dirty="0">
                <a:solidFill>
                  <a:srgbClr val="212121"/>
                </a:solidFill>
                <a:effectLst/>
              </a:rPr>
              <a:t>he sum </a:t>
            </a:r>
            <a:r>
              <a:rPr lang="en-AU" sz="1800" b="0" i="1" dirty="0">
                <a:solidFill>
                  <a:srgbClr val="212121"/>
                </a:solidFill>
                <a:effectLst/>
              </a:rPr>
              <a:t>S</a:t>
            </a:r>
            <a:r>
              <a:rPr lang="en-AU" sz="1800" b="0" i="0" dirty="0">
                <a:solidFill>
                  <a:srgbClr val="212121"/>
                </a:solidFill>
                <a:effectLst/>
              </a:rPr>
              <a:t>(</a:t>
            </a:r>
            <a:r>
              <a:rPr lang="en-AU" sz="1800" b="0" i="1" dirty="0">
                <a:solidFill>
                  <a:srgbClr val="212121"/>
                </a:solidFill>
                <a:effectLst/>
              </a:rPr>
              <a:t>x</a:t>
            </a:r>
            <a:r>
              <a:rPr lang="en-AU" sz="1800" b="0" i="1" baseline="-25000" dirty="0">
                <a:solidFill>
                  <a:srgbClr val="212121"/>
                </a:solidFill>
                <a:effectLst/>
              </a:rPr>
              <a:t>i</a:t>
            </a:r>
            <a:r>
              <a:rPr lang="en-AU" sz="1800" b="0" i="0" dirty="0">
                <a:solidFill>
                  <a:srgbClr val="212121"/>
                </a:solidFill>
                <a:effectLst/>
              </a:rPr>
              <a:t>) + </a:t>
            </a:r>
            <a:r>
              <a:rPr lang="en-AU" sz="1800" b="0" i="1" dirty="0">
                <a:solidFill>
                  <a:srgbClr val="212121"/>
                </a:solidFill>
                <a:effectLst/>
              </a:rPr>
              <a:t>Z</a:t>
            </a:r>
            <a:r>
              <a:rPr lang="en-AU" sz="1800" b="0" i="1" baseline="-25000" dirty="0">
                <a:solidFill>
                  <a:srgbClr val="212121"/>
                </a:solidFill>
                <a:effectLst/>
              </a:rPr>
              <a:t>i</a:t>
            </a:r>
            <a:r>
              <a:rPr lang="en-AU" sz="1800" b="0" i="0" dirty="0">
                <a:solidFill>
                  <a:srgbClr val="212121"/>
                </a:solidFill>
                <a:effectLst/>
              </a:rPr>
              <a:t> represents all of the variation in prevalence </a:t>
            </a:r>
            <a:r>
              <a:rPr lang="en-AU" sz="1800" b="0" i="1" dirty="0">
                <a:solidFill>
                  <a:srgbClr val="212121"/>
                </a:solidFill>
                <a:effectLst/>
              </a:rPr>
              <a:t>p</a:t>
            </a:r>
            <a:r>
              <a:rPr lang="en-AU" sz="1800" b="0" i="0" dirty="0">
                <a:solidFill>
                  <a:srgbClr val="212121"/>
                </a:solidFill>
                <a:effectLst/>
              </a:rPr>
              <a:t>(</a:t>
            </a:r>
            <a:r>
              <a:rPr lang="en-AU" sz="1800" b="0" i="1" dirty="0">
                <a:solidFill>
                  <a:srgbClr val="212121"/>
                </a:solidFill>
                <a:effectLst/>
              </a:rPr>
              <a:t>x</a:t>
            </a:r>
            <a:r>
              <a:rPr lang="en-AU" sz="1800" b="0" i="1" baseline="-25000" dirty="0">
                <a:solidFill>
                  <a:srgbClr val="212121"/>
                </a:solidFill>
                <a:effectLst/>
              </a:rPr>
              <a:t>i</a:t>
            </a:r>
            <a:r>
              <a:rPr lang="en-AU" sz="1800" b="0" i="0" dirty="0">
                <a:solidFill>
                  <a:srgbClr val="212121"/>
                </a:solidFill>
                <a:effectLst/>
              </a:rPr>
              <a:t>) that is not attributable to the covariates </a:t>
            </a:r>
            <a:r>
              <a:rPr lang="en-AU" sz="1800" b="0" i="1" dirty="0">
                <a:solidFill>
                  <a:srgbClr val="212121"/>
                </a:solidFill>
                <a:effectLst/>
              </a:rPr>
              <a:t>d</a:t>
            </a:r>
            <a:r>
              <a:rPr lang="en-AU" sz="1800" b="0" i="0" dirty="0">
                <a:solidFill>
                  <a:srgbClr val="212121"/>
                </a:solidFill>
                <a:effectLst/>
              </a:rPr>
              <a:t>(</a:t>
            </a:r>
            <a:r>
              <a:rPr lang="en-AU" sz="1800" b="0" i="1" dirty="0">
                <a:solidFill>
                  <a:srgbClr val="212121"/>
                </a:solidFill>
                <a:effectLst/>
              </a:rPr>
              <a:t>x</a:t>
            </a:r>
            <a:r>
              <a:rPr lang="en-AU" sz="1800" b="0" i="1" baseline="-25000" dirty="0">
                <a:solidFill>
                  <a:srgbClr val="212121"/>
                </a:solidFill>
                <a:effectLst/>
              </a:rPr>
              <a:t>i</a:t>
            </a:r>
            <a:r>
              <a:rPr lang="en-AU" sz="1800" b="0" i="0" dirty="0">
                <a:solidFill>
                  <a:srgbClr val="212121"/>
                </a:solidFill>
                <a:effectLst/>
              </a:rPr>
              <a:t>).</a:t>
            </a:r>
            <a:endParaRPr lang="en-AU" sz="1800" dirty="0"/>
          </a:p>
        </p:txBody>
      </p:sp>
      <p:sp>
        <p:nvSpPr>
          <p:cNvPr id="6" name="Slide Number Placeholder 5">
            <a:extLst>
              <a:ext uri="{FF2B5EF4-FFF2-40B4-BE49-F238E27FC236}">
                <a16:creationId xmlns:a16="http://schemas.microsoft.com/office/drawing/2014/main" id="{5C524503-0AAE-40D1-5B42-D87C66BA05E2}"/>
              </a:ext>
            </a:extLst>
          </p:cNvPr>
          <p:cNvSpPr>
            <a:spLocks noGrp="1"/>
          </p:cNvSpPr>
          <p:nvPr>
            <p:ph type="sldNum" sz="quarter" idx="12"/>
          </p:nvPr>
        </p:nvSpPr>
        <p:spPr/>
        <p:txBody>
          <a:bodyPr/>
          <a:lstStyle/>
          <a:p>
            <a:fld id="{D9C8A190-6CC3-4FD8-B6DF-33B5A759F80D}" type="slidenum">
              <a:rPr lang="en-AU" smtClean="0"/>
              <a:t>25</a:t>
            </a:fld>
            <a:endParaRPr lang="en-AU"/>
          </a:p>
        </p:txBody>
      </p:sp>
      <p:pic>
        <p:nvPicPr>
          <p:cNvPr id="8" name="Picture 7">
            <a:extLst>
              <a:ext uri="{FF2B5EF4-FFF2-40B4-BE49-F238E27FC236}">
                <a16:creationId xmlns:a16="http://schemas.microsoft.com/office/drawing/2014/main" id="{E661370B-B079-3EED-6D7F-E52E9EC11350}"/>
              </a:ext>
            </a:extLst>
          </p:cNvPr>
          <p:cNvPicPr>
            <a:picLocks noChangeAspect="1"/>
          </p:cNvPicPr>
          <p:nvPr/>
        </p:nvPicPr>
        <p:blipFill rotWithShape="1">
          <a:blip r:embed="rId3"/>
          <a:srcRect l="14791" t="48148" r="43022" b="39074"/>
          <a:stretch/>
        </p:blipFill>
        <p:spPr>
          <a:xfrm>
            <a:off x="2895600" y="3351516"/>
            <a:ext cx="5143500" cy="876300"/>
          </a:xfrm>
          <a:prstGeom prst="rect">
            <a:avLst/>
          </a:prstGeom>
        </p:spPr>
      </p:pic>
      <p:sp>
        <p:nvSpPr>
          <p:cNvPr id="9" name="TextBox 8">
            <a:extLst>
              <a:ext uri="{FF2B5EF4-FFF2-40B4-BE49-F238E27FC236}">
                <a16:creationId xmlns:a16="http://schemas.microsoft.com/office/drawing/2014/main" id="{A4471DF4-FA19-5048-DA59-DC06E7BBAB49}"/>
              </a:ext>
            </a:extLst>
          </p:cNvPr>
          <p:cNvSpPr txBox="1"/>
          <p:nvPr/>
        </p:nvSpPr>
        <p:spPr>
          <a:xfrm>
            <a:off x="0" y="6460699"/>
            <a:ext cx="12077700" cy="446276"/>
          </a:xfrm>
          <a:prstGeom prst="rect">
            <a:avLst/>
          </a:prstGeom>
          <a:noFill/>
        </p:spPr>
        <p:txBody>
          <a:bodyPr wrap="square">
            <a:spAutoFit/>
          </a:bodyPr>
          <a:lstStyle/>
          <a:p>
            <a:r>
              <a:rPr lang="en-AU" sz="1100" b="0" i="0" dirty="0">
                <a:solidFill>
                  <a:srgbClr val="222222"/>
                </a:solidFill>
                <a:effectLst/>
                <a:latin typeface="Arial" panose="020B0604020202020204" pitchFamily="34" charset="0"/>
              </a:rPr>
              <a:t>Giorgi E, </a:t>
            </a:r>
            <a:r>
              <a:rPr lang="en-AU" sz="1100" b="0" i="0" dirty="0" err="1">
                <a:solidFill>
                  <a:srgbClr val="222222"/>
                </a:solidFill>
                <a:effectLst/>
                <a:latin typeface="Arial" panose="020B0604020202020204" pitchFamily="34" charset="0"/>
              </a:rPr>
              <a:t>Fronterrè</a:t>
            </a:r>
            <a:r>
              <a:rPr lang="en-AU" sz="1100" b="0" i="0" dirty="0">
                <a:solidFill>
                  <a:srgbClr val="222222"/>
                </a:solidFill>
                <a:effectLst/>
                <a:latin typeface="Arial" panose="020B0604020202020204" pitchFamily="34" charset="0"/>
              </a:rPr>
              <a:t> C, Macharia PM, </a:t>
            </a:r>
            <a:r>
              <a:rPr lang="en-AU" sz="1100" b="0" i="0" dirty="0" err="1">
                <a:solidFill>
                  <a:srgbClr val="222222"/>
                </a:solidFill>
                <a:effectLst/>
                <a:latin typeface="Arial" panose="020B0604020202020204" pitchFamily="34" charset="0"/>
              </a:rPr>
              <a:t>Alegana</a:t>
            </a:r>
            <a:r>
              <a:rPr lang="en-AU" sz="1100" b="0" i="0" dirty="0">
                <a:solidFill>
                  <a:srgbClr val="222222"/>
                </a:solidFill>
                <a:effectLst/>
                <a:latin typeface="Arial" panose="020B0604020202020204" pitchFamily="34" charset="0"/>
              </a:rPr>
              <a:t> VA, Snow RW, Diggle PJ. Model building and assessment of the impact of covariates for disease prevalence mapping in low-resource settings: to explain and to predict. Journal of The Royal Society Interface. 2021 Jun 2;18(179):20210104</a:t>
            </a:r>
            <a:r>
              <a:rPr lang="en-AU" sz="1200" b="0" i="0" dirty="0">
                <a:solidFill>
                  <a:srgbClr val="222222"/>
                </a:solidFill>
                <a:effectLst/>
                <a:latin typeface="Arial" panose="020B0604020202020204" pitchFamily="34" charset="0"/>
              </a:rPr>
              <a:t>.</a:t>
            </a:r>
            <a:endParaRPr lang="en-AU" sz="1200" dirty="0"/>
          </a:p>
        </p:txBody>
      </p:sp>
      <p:pic>
        <p:nvPicPr>
          <p:cNvPr id="4" name="Picture 3">
            <a:extLst>
              <a:ext uri="{FF2B5EF4-FFF2-40B4-BE49-F238E27FC236}">
                <a16:creationId xmlns:a16="http://schemas.microsoft.com/office/drawing/2014/main" id="{4E7DDF56-E0E5-5C42-4378-67B23C79367F}"/>
              </a:ext>
            </a:extLst>
          </p:cNvPr>
          <p:cNvPicPr>
            <a:picLocks noChangeAspect="1"/>
          </p:cNvPicPr>
          <p:nvPr/>
        </p:nvPicPr>
        <p:blipFill rotWithShape="1">
          <a:blip r:embed="rId4"/>
          <a:srcRect l="32411" t="71205" r="50624" b="23782"/>
          <a:stretch/>
        </p:blipFill>
        <p:spPr>
          <a:xfrm>
            <a:off x="5312915" y="3635025"/>
            <a:ext cx="2726185" cy="453098"/>
          </a:xfrm>
          <a:prstGeom prst="rect">
            <a:avLst/>
          </a:prstGeom>
        </p:spPr>
      </p:pic>
      <p:pic>
        <p:nvPicPr>
          <p:cNvPr id="5" name="Picture 4">
            <a:extLst>
              <a:ext uri="{FF2B5EF4-FFF2-40B4-BE49-F238E27FC236}">
                <a16:creationId xmlns:a16="http://schemas.microsoft.com/office/drawing/2014/main" id="{C92AB969-4071-C955-1A2F-46CC948DBE18}"/>
              </a:ext>
            </a:extLst>
          </p:cNvPr>
          <p:cNvPicPr>
            <a:picLocks noChangeAspect="1"/>
          </p:cNvPicPr>
          <p:nvPr/>
        </p:nvPicPr>
        <p:blipFill rotWithShape="1">
          <a:blip r:embed="rId3"/>
          <a:srcRect l="49297" t="50915" r="43022" b="39074"/>
          <a:stretch/>
        </p:blipFill>
        <p:spPr>
          <a:xfrm>
            <a:off x="7949866" y="3541295"/>
            <a:ext cx="936458" cy="686521"/>
          </a:xfrm>
          <a:prstGeom prst="rect">
            <a:avLst/>
          </a:prstGeom>
        </p:spPr>
      </p:pic>
    </p:spTree>
    <p:extLst>
      <p:ext uri="{BB962C8B-B14F-4D97-AF65-F5344CB8AC3E}">
        <p14:creationId xmlns:p14="http://schemas.microsoft.com/office/powerpoint/2010/main" val="2604467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269DD-4E6F-A20E-9854-2F934811FEB3}"/>
              </a:ext>
            </a:extLst>
          </p:cNvPr>
          <p:cNvSpPr>
            <a:spLocks noGrp="1"/>
          </p:cNvSpPr>
          <p:nvPr>
            <p:ph type="title"/>
          </p:nvPr>
        </p:nvSpPr>
        <p:spPr>
          <a:xfrm>
            <a:off x="551234" y="312809"/>
            <a:ext cx="10801350" cy="469056"/>
          </a:xfrm>
        </p:spPr>
        <p:txBody>
          <a:bodyPr>
            <a:normAutofit fontScale="90000"/>
          </a:bodyPr>
          <a:lstStyle/>
          <a:p>
            <a:r>
              <a:rPr lang="en-AU" dirty="0"/>
              <a:t>SPATIAL PREDICTION</a:t>
            </a:r>
          </a:p>
        </p:txBody>
      </p:sp>
      <p:sp>
        <p:nvSpPr>
          <p:cNvPr id="6" name="Slide Number Placeholder 5">
            <a:extLst>
              <a:ext uri="{FF2B5EF4-FFF2-40B4-BE49-F238E27FC236}">
                <a16:creationId xmlns:a16="http://schemas.microsoft.com/office/drawing/2014/main" id="{028B075B-19E0-6E78-7DC8-B6154E839F31}"/>
              </a:ext>
            </a:extLst>
          </p:cNvPr>
          <p:cNvSpPr>
            <a:spLocks noGrp="1"/>
          </p:cNvSpPr>
          <p:nvPr>
            <p:ph type="sldNum" sz="quarter" idx="12"/>
          </p:nvPr>
        </p:nvSpPr>
        <p:spPr/>
        <p:txBody>
          <a:bodyPr/>
          <a:lstStyle/>
          <a:p>
            <a:fld id="{D9C8A190-6CC3-4FD8-B6DF-33B5A759F80D}" type="slidenum">
              <a:rPr lang="en-AU" smtClean="0"/>
              <a:t>26</a:t>
            </a:fld>
            <a:endParaRPr lang="en-AU"/>
          </a:p>
        </p:txBody>
      </p:sp>
      <p:pic>
        <p:nvPicPr>
          <p:cNvPr id="19458" name="Picture 2">
            <a:extLst>
              <a:ext uri="{FF2B5EF4-FFF2-40B4-BE49-F238E27FC236}">
                <a16:creationId xmlns:a16="http://schemas.microsoft.com/office/drawing/2014/main" id="{D30DB209-25C4-1D86-FB7B-A892AF533E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9303" y="875499"/>
            <a:ext cx="5415028" cy="54150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8802385-60E5-94C4-9BE9-596B7BC8D1CD}"/>
              </a:ext>
            </a:extLst>
          </p:cNvPr>
          <p:cNvSpPr txBox="1"/>
          <p:nvPr/>
        </p:nvSpPr>
        <p:spPr>
          <a:xfrm>
            <a:off x="7569934" y="908190"/>
            <a:ext cx="3927400" cy="3139321"/>
          </a:xfrm>
          <a:prstGeom prst="rect">
            <a:avLst/>
          </a:prstGeom>
          <a:noFill/>
        </p:spPr>
        <p:txBody>
          <a:bodyPr wrap="square">
            <a:spAutoFit/>
          </a:bodyPr>
          <a:lstStyle/>
          <a:p>
            <a:r>
              <a:rPr lang="en-AU" b="0" i="0" dirty="0">
                <a:solidFill>
                  <a:srgbClr val="333333"/>
                </a:solidFill>
                <a:effectLst/>
              </a:rPr>
              <a:t>Maps of the predicted </a:t>
            </a:r>
            <a:r>
              <a:rPr lang="en-AU" b="0" i="1" dirty="0">
                <a:solidFill>
                  <a:srgbClr val="333333"/>
                </a:solidFill>
                <a:effectLst/>
              </a:rPr>
              <a:t>P. falciparum</a:t>
            </a:r>
            <a:r>
              <a:rPr lang="en-AU" b="0" i="0" dirty="0">
                <a:solidFill>
                  <a:srgbClr val="333333"/>
                </a:solidFill>
                <a:effectLst/>
              </a:rPr>
              <a:t> prevalence (upper panel) and of the exceedance probability for a 0.3 prevalence threshold (lower panel) on a 10 by 10 km regular grid. Right panels: maps of the predicted average prevalence, weighted by population density, at regional level (upper panel) and the probability that this exceeds a 0.3 prevalence threshold (lower panel).</a:t>
            </a:r>
            <a:endParaRPr lang="en-AU" dirty="0"/>
          </a:p>
        </p:txBody>
      </p:sp>
      <p:sp>
        <p:nvSpPr>
          <p:cNvPr id="9" name="TextBox 8">
            <a:extLst>
              <a:ext uri="{FF2B5EF4-FFF2-40B4-BE49-F238E27FC236}">
                <a16:creationId xmlns:a16="http://schemas.microsoft.com/office/drawing/2014/main" id="{0CB4790E-8C4F-954C-6F10-78C84A1F651E}"/>
              </a:ext>
            </a:extLst>
          </p:cNvPr>
          <p:cNvSpPr txBox="1"/>
          <p:nvPr/>
        </p:nvSpPr>
        <p:spPr>
          <a:xfrm>
            <a:off x="59802" y="6406235"/>
            <a:ext cx="12072395" cy="430887"/>
          </a:xfrm>
          <a:prstGeom prst="rect">
            <a:avLst/>
          </a:prstGeom>
          <a:noFill/>
        </p:spPr>
        <p:txBody>
          <a:bodyPr wrap="square">
            <a:spAutoFit/>
          </a:bodyPr>
          <a:lstStyle/>
          <a:p>
            <a:r>
              <a:rPr lang="en-AU" sz="1100" b="0" i="0" dirty="0">
                <a:solidFill>
                  <a:srgbClr val="222222"/>
                </a:solidFill>
                <a:effectLst/>
                <a:latin typeface="Arial" panose="020B0604020202020204" pitchFamily="34" charset="0"/>
              </a:rPr>
              <a:t>Giorgi E, </a:t>
            </a:r>
            <a:r>
              <a:rPr lang="en-AU" sz="1100" b="0" i="0" dirty="0" err="1">
                <a:solidFill>
                  <a:srgbClr val="222222"/>
                </a:solidFill>
                <a:effectLst/>
                <a:latin typeface="Arial" panose="020B0604020202020204" pitchFamily="34" charset="0"/>
              </a:rPr>
              <a:t>Fronterrè</a:t>
            </a:r>
            <a:r>
              <a:rPr lang="en-AU" sz="1100" b="0" i="0" dirty="0">
                <a:solidFill>
                  <a:srgbClr val="222222"/>
                </a:solidFill>
                <a:effectLst/>
                <a:latin typeface="Arial" panose="020B0604020202020204" pitchFamily="34" charset="0"/>
              </a:rPr>
              <a:t> C, Macharia PM, </a:t>
            </a:r>
            <a:r>
              <a:rPr lang="en-AU" sz="1100" b="0" i="0" dirty="0" err="1">
                <a:solidFill>
                  <a:srgbClr val="222222"/>
                </a:solidFill>
                <a:effectLst/>
                <a:latin typeface="Arial" panose="020B0604020202020204" pitchFamily="34" charset="0"/>
              </a:rPr>
              <a:t>Alegana</a:t>
            </a:r>
            <a:r>
              <a:rPr lang="en-AU" sz="1100" b="0" i="0" dirty="0">
                <a:solidFill>
                  <a:srgbClr val="222222"/>
                </a:solidFill>
                <a:effectLst/>
                <a:latin typeface="Arial" panose="020B0604020202020204" pitchFamily="34" charset="0"/>
              </a:rPr>
              <a:t> VA, Snow RW, Diggle PJ. Model building and assessment of the impact of covariates for disease prevalence mapping in low-resource settings: to explain and to predict. Journal of The Royal Society Interface. 2021 Jun 2;18(179):20210104.</a:t>
            </a:r>
            <a:endParaRPr lang="en-AU" sz="1100" dirty="0"/>
          </a:p>
        </p:txBody>
      </p:sp>
    </p:spTree>
    <p:extLst>
      <p:ext uri="{BB962C8B-B14F-4D97-AF65-F5344CB8AC3E}">
        <p14:creationId xmlns:p14="http://schemas.microsoft.com/office/powerpoint/2010/main" val="4192481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C56B-917D-C0FE-6A6E-56F0B7597AAF}"/>
              </a:ext>
            </a:extLst>
          </p:cNvPr>
          <p:cNvSpPr>
            <a:spLocks noGrp="1"/>
          </p:cNvSpPr>
          <p:nvPr>
            <p:ph type="title"/>
          </p:nvPr>
        </p:nvSpPr>
        <p:spPr>
          <a:xfrm>
            <a:off x="695325" y="295134"/>
            <a:ext cx="10801350" cy="469056"/>
          </a:xfrm>
        </p:spPr>
        <p:txBody>
          <a:bodyPr>
            <a:normAutofit fontScale="90000"/>
          </a:bodyPr>
          <a:lstStyle/>
          <a:p>
            <a:r>
              <a:rPr lang="en-AU" dirty="0"/>
              <a:t>MODEL VALIDATION</a:t>
            </a:r>
          </a:p>
        </p:txBody>
      </p:sp>
      <p:sp>
        <p:nvSpPr>
          <p:cNvPr id="3" name="Content Placeholder 2">
            <a:extLst>
              <a:ext uri="{FF2B5EF4-FFF2-40B4-BE49-F238E27FC236}">
                <a16:creationId xmlns:a16="http://schemas.microsoft.com/office/drawing/2014/main" id="{36E048F4-9916-659F-6C81-C1C68C2B01A3}"/>
              </a:ext>
            </a:extLst>
          </p:cNvPr>
          <p:cNvSpPr>
            <a:spLocks noGrp="1"/>
          </p:cNvSpPr>
          <p:nvPr>
            <p:ph idx="1"/>
          </p:nvPr>
        </p:nvSpPr>
        <p:spPr>
          <a:xfrm>
            <a:off x="372979" y="825780"/>
            <a:ext cx="11345779" cy="5747023"/>
          </a:xfrm>
        </p:spPr>
        <p:txBody>
          <a:bodyPr>
            <a:noAutofit/>
          </a:bodyPr>
          <a:lstStyle/>
          <a:p>
            <a:r>
              <a:rPr lang="en-AU" sz="1800" dirty="0"/>
              <a:t>Validating a geostatistical model involves assessing its performance and evaluating how well it captures the underlying spatial structure and predicts values at unsampled locations. </a:t>
            </a:r>
          </a:p>
          <a:p>
            <a:r>
              <a:rPr lang="en-AU" sz="1800" dirty="0"/>
              <a:t>No single validation method provides a definitive measure of model quality i.e. combination of approaches helps establish confidence in the model's reliability.</a:t>
            </a:r>
          </a:p>
          <a:p>
            <a:r>
              <a:rPr lang="en-AU" sz="1800" dirty="0"/>
              <a:t>Here are some example steps and techniques commonly used for validating geostatistical models:</a:t>
            </a:r>
          </a:p>
          <a:p>
            <a:pPr marL="342900" indent="-342900">
              <a:buAutoNum type="arabicPeriod"/>
            </a:pPr>
            <a:r>
              <a:rPr lang="en-AU" sz="1800" dirty="0"/>
              <a:t>Splitting the Data (</a:t>
            </a:r>
            <a:r>
              <a:rPr lang="en-AU" sz="1800" b="1" dirty="0"/>
              <a:t>Out-of-Sample Prediction</a:t>
            </a:r>
            <a:r>
              <a:rPr lang="en-AU" sz="1800" dirty="0"/>
              <a:t>): Divide your dataset into two subsets: a training set and a validation set. The training set is used to build the geostatistical model, while the validation set is used to assess its performance. </a:t>
            </a:r>
          </a:p>
          <a:p>
            <a:pPr marL="342900" indent="-342900">
              <a:buAutoNum type="arabicPeriod"/>
            </a:pPr>
            <a:r>
              <a:rPr lang="en-AU" sz="1800" b="1" dirty="0"/>
              <a:t>Credible interval</a:t>
            </a:r>
            <a:r>
              <a:rPr lang="en-AU" sz="1800" dirty="0"/>
              <a:t>: compare to see if observed values in withheld data (test) fall within the 95% credible interval from the model prediction</a:t>
            </a:r>
          </a:p>
          <a:p>
            <a:pPr marL="342900" indent="-342900">
              <a:buAutoNum type="arabicPeriod"/>
            </a:pPr>
            <a:r>
              <a:rPr lang="en-AU" sz="1800" b="1" dirty="0"/>
              <a:t>Prediction Error Metrics</a:t>
            </a:r>
            <a:r>
              <a:rPr lang="en-AU" sz="1800" dirty="0"/>
              <a:t>: Calculate prediction error metrics to evaluate how well the model predicts values at the withheld (test) unsampled locations. Common metrics include mean squared error (MSE), root mean squared error (RMSE), mean absolute error (MAE), or mean error (ME). Lower values indicate better predictive performance.</a:t>
            </a:r>
          </a:p>
          <a:p>
            <a:pPr marL="342900" indent="-342900">
              <a:buAutoNum type="arabicPeriod"/>
            </a:pPr>
            <a:r>
              <a:rPr lang="en-AU" sz="1800" b="1" dirty="0"/>
              <a:t>Residual Analysis</a:t>
            </a:r>
            <a:r>
              <a:rPr lang="en-AU" sz="1800" dirty="0"/>
              <a:t>: </a:t>
            </a:r>
            <a:r>
              <a:rPr lang="en-AU" sz="1800" dirty="0" err="1"/>
              <a:t>Analyze</a:t>
            </a:r>
            <a:r>
              <a:rPr lang="en-AU" sz="1800" dirty="0"/>
              <a:t> the residuals, which are the differences between the observed values and the predictions made by the model. Plotting the residuals can help identify patterns or systematic errors in the model. Look for trends, spatial autocorrelation, or heteroscedasticity (varying spread of residuals) to assess the model's adequacy.</a:t>
            </a:r>
          </a:p>
          <a:p>
            <a:pPr marL="342900" indent="-342900">
              <a:buAutoNum type="arabicPeriod"/>
            </a:pPr>
            <a:r>
              <a:rPr lang="en-AU" sz="1800" b="1" dirty="0"/>
              <a:t>External Validation</a:t>
            </a:r>
            <a:r>
              <a:rPr lang="en-AU" sz="1800" dirty="0"/>
              <a:t>: If available, compare your geostatistical model predictions with independent data or alternative data sources. This external validation can provide further insights into the model's performance and generalizability.</a:t>
            </a:r>
          </a:p>
        </p:txBody>
      </p:sp>
      <p:sp>
        <p:nvSpPr>
          <p:cNvPr id="4" name="Date Placeholder 3">
            <a:extLst>
              <a:ext uri="{FF2B5EF4-FFF2-40B4-BE49-F238E27FC236}">
                <a16:creationId xmlns:a16="http://schemas.microsoft.com/office/drawing/2014/main" id="{A488C34F-B86D-F6A0-AFA5-C3EA100A0F90}"/>
              </a:ext>
            </a:extLst>
          </p:cNvPr>
          <p:cNvSpPr>
            <a:spLocks noGrp="1"/>
          </p:cNvSpPr>
          <p:nvPr>
            <p:ph type="dt" sz="half" idx="10"/>
          </p:nvPr>
        </p:nvSpPr>
        <p:spPr/>
        <p:txBody>
          <a:bodyPr/>
          <a:lstStyle/>
          <a:p>
            <a:fld id="{463B0B09-239F-452B-814F-5C85F20AB569}" type="datetime1">
              <a:rPr lang="en-AU" smtClean="0"/>
              <a:t>21/11/2023</a:t>
            </a:fld>
            <a:endParaRPr lang="en-AU"/>
          </a:p>
        </p:txBody>
      </p:sp>
      <p:sp>
        <p:nvSpPr>
          <p:cNvPr id="5" name="Footer Placeholder 4">
            <a:extLst>
              <a:ext uri="{FF2B5EF4-FFF2-40B4-BE49-F238E27FC236}">
                <a16:creationId xmlns:a16="http://schemas.microsoft.com/office/drawing/2014/main" id="{EAC6C5AD-0249-B64F-AE38-B62154B8D25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C3ED79A-A0CB-0D2C-907B-F79618550ADC}"/>
              </a:ext>
            </a:extLst>
          </p:cNvPr>
          <p:cNvSpPr>
            <a:spLocks noGrp="1"/>
          </p:cNvSpPr>
          <p:nvPr>
            <p:ph type="sldNum" sz="quarter" idx="12"/>
          </p:nvPr>
        </p:nvSpPr>
        <p:spPr/>
        <p:txBody>
          <a:bodyPr/>
          <a:lstStyle/>
          <a:p>
            <a:fld id="{D9C8A190-6CC3-4FD8-B6DF-33B5A759F80D}" type="slidenum">
              <a:rPr lang="en-AU" smtClean="0"/>
              <a:t>27</a:t>
            </a:fld>
            <a:endParaRPr lang="en-AU"/>
          </a:p>
        </p:txBody>
      </p:sp>
      <p:sp>
        <p:nvSpPr>
          <p:cNvPr id="7" name="TextBox 6">
            <a:extLst>
              <a:ext uri="{FF2B5EF4-FFF2-40B4-BE49-F238E27FC236}">
                <a16:creationId xmlns:a16="http://schemas.microsoft.com/office/drawing/2014/main" id="{1C0E94CB-228B-8549-D579-98C40C69D8CA}"/>
              </a:ext>
            </a:extLst>
          </p:cNvPr>
          <p:cNvSpPr txBox="1"/>
          <p:nvPr/>
        </p:nvSpPr>
        <p:spPr>
          <a:xfrm>
            <a:off x="0" y="6357359"/>
            <a:ext cx="12072395" cy="430887"/>
          </a:xfrm>
          <a:prstGeom prst="rect">
            <a:avLst/>
          </a:prstGeom>
          <a:noFill/>
        </p:spPr>
        <p:txBody>
          <a:bodyPr wrap="square">
            <a:spAutoFit/>
          </a:bodyPr>
          <a:lstStyle/>
          <a:p>
            <a:r>
              <a:rPr lang="en-AU" sz="1100" b="0" i="0" dirty="0">
                <a:solidFill>
                  <a:srgbClr val="222222"/>
                </a:solidFill>
                <a:effectLst/>
                <a:latin typeface="Arial" panose="020B0604020202020204" pitchFamily="34" charset="0"/>
              </a:rPr>
              <a:t>Giorgi E, </a:t>
            </a:r>
            <a:r>
              <a:rPr lang="en-AU" sz="1100" b="0" i="0" dirty="0" err="1">
                <a:solidFill>
                  <a:srgbClr val="222222"/>
                </a:solidFill>
                <a:effectLst/>
                <a:latin typeface="Arial" panose="020B0604020202020204" pitchFamily="34" charset="0"/>
              </a:rPr>
              <a:t>Fronterrè</a:t>
            </a:r>
            <a:r>
              <a:rPr lang="en-AU" sz="1100" b="0" i="0" dirty="0">
                <a:solidFill>
                  <a:srgbClr val="222222"/>
                </a:solidFill>
                <a:effectLst/>
                <a:latin typeface="Arial" panose="020B0604020202020204" pitchFamily="34" charset="0"/>
              </a:rPr>
              <a:t> C, Macharia PM, </a:t>
            </a:r>
            <a:r>
              <a:rPr lang="en-AU" sz="1100" b="0" i="0" dirty="0" err="1">
                <a:solidFill>
                  <a:srgbClr val="222222"/>
                </a:solidFill>
                <a:effectLst/>
                <a:latin typeface="Arial" panose="020B0604020202020204" pitchFamily="34" charset="0"/>
              </a:rPr>
              <a:t>Alegana</a:t>
            </a:r>
            <a:r>
              <a:rPr lang="en-AU" sz="1100" b="0" i="0" dirty="0">
                <a:solidFill>
                  <a:srgbClr val="222222"/>
                </a:solidFill>
                <a:effectLst/>
                <a:latin typeface="Arial" panose="020B0604020202020204" pitchFamily="34" charset="0"/>
              </a:rPr>
              <a:t> VA, Snow RW, Diggle PJ. Model building and assessment of the impact of covariates for disease prevalence mapping in low-resource settings: to explain and to predict. Journal of The Royal Society Interface. 2021 Jun 2;18(179):20210104.</a:t>
            </a:r>
            <a:endParaRPr lang="en-AU" sz="1100" dirty="0"/>
          </a:p>
        </p:txBody>
      </p:sp>
    </p:spTree>
    <p:extLst>
      <p:ext uri="{BB962C8B-B14F-4D97-AF65-F5344CB8AC3E}">
        <p14:creationId xmlns:p14="http://schemas.microsoft.com/office/powerpoint/2010/main" val="2150926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F54C4-7370-7336-11EE-C32038EA0DD9}"/>
              </a:ext>
            </a:extLst>
          </p:cNvPr>
          <p:cNvSpPr>
            <a:spLocks noGrp="1"/>
          </p:cNvSpPr>
          <p:nvPr>
            <p:ph type="title"/>
          </p:nvPr>
        </p:nvSpPr>
        <p:spPr/>
        <p:txBody>
          <a:bodyPr>
            <a:normAutofit/>
          </a:bodyPr>
          <a:lstStyle/>
          <a:p>
            <a:r>
              <a:rPr lang="en-AU" sz="3600" b="0" i="0" u="none" strike="noStrike" baseline="0" dirty="0">
                <a:solidFill>
                  <a:srgbClr val="3333B3"/>
                </a:solidFill>
                <a:latin typeface="F42"/>
              </a:rPr>
              <a:t>Numerical approaches for Bayesian statistics</a:t>
            </a:r>
            <a:endParaRPr lang="en-AU" sz="7200" dirty="0"/>
          </a:p>
        </p:txBody>
      </p:sp>
      <p:sp>
        <p:nvSpPr>
          <p:cNvPr id="3" name="Content Placeholder 2">
            <a:extLst>
              <a:ext uri="{FF2B5EF4-FFF2-40B4-BE49-F238E27FC236}">
                <a16:creationId xmlns:a16="http://schemas.microsoft.com/office/drawing/2014/main" id="{05C60135-9DC0-E816-8250-1B60EB2FC93F}"/>
              </a:ext>
            </a:extLst>
          </p:cNvPr>
          <p:cNvSpPr>
            <a:spLocks noGrp="1"/>
          </p:cNvSpPr>
          <p:nvPr>
            <p:ph idx="1"/>
          </p:nvPr>
        </p:nvSpPr>
        <p:spPr/>
        <p:txBody>
          <a:bodyPr>
            <a:normAutofit/>
          </a:bodyPr>
          <a:lstStyle/>
          <a:p>
            <a:pPr algn="l"/>
            <a:r>
              <a:rPr lang="en-AU" sz="3200" b="0" i="0" u="none" strike="noStrike" baseline="0" dirty="0">
                <a:latin typeface="MSAM10"/>
              </a:rPr>
              <a:t>Ba</a:t>
            </a:r>
            <a:r>
              <a:rPr lang="en-AU" sz="3200" b="0" i="0" u="none" strike="noStrike" baseline="0" dirty="0">
                <a:latin typeface="F53"/>
              </a:rPr>
              <a:t>yesian statistics are highly computationally intensive</a:t>
            </a:r>
          </a:p>
          <a:p>
            <a:pPr algn="l"/>
            <a:r>
              <a:rPr lang="en-AU" sz="3200" b="0" i="0" u="none" strike="noStrike" baseline="0" dirty="0">
                <a:latin typeface="F53"/>
              </a:rPr>
              <a:t>Most of the complications that appear in the Bayesian methodology come from the resolution of integrals that appear when applying the learning process: the normalization constant of the posterior distribution, moments and quantiles of the posterior, credible regions, probabilities for the contrasts, etc.</a:t>
            </a:r>
          </a:p>
          <a:p>
            <a:pPr algn="l"/>
            <a:r>
              <a:rPr lang="fr-FR" sz="3200" b="0" i="0" u="none" strike="noStrike" baseline="0" dirty="0">
                <a:latin typeface="F53"/>
              </a:rPr>
              <a:t>Solutions: Laplace approximations, Quadrature, Monte Carlo methods.</a:t>
            </a:r>
          </a:p>
        </p:txBody>
      </p:sp>
      <p:sp>
        <p:nvSpPr>
          <p:cNvPr id="5" name="TextBox 4">
            <a:extLst>
              <a:ext uri="{FF2B5EF4-FFF2-40B4-BE49-F238E27FC236}">
                <a16:creationId xmlns:a16="http://schemas.microsoft.com/office/drawing/2014/main" id="{13857CD2-2CC0-1EE0-3FDB-E586B9DF9D03}"/>
              </a:ext>
            </a:extLst>
          </p:cNvPr>
          <p:cNvSpPr txBox="1"/>
          <p:nvPr/>
        </p:nvSpPr>
        <p:spPr>
          <a:xfrm>
            <a:off x="2006" y="6311900"/>
            <a:ext cx="6093994" cy="584775"/>
          </a:xfrm>
          <a:prstGeom prst="rect">
            <a:avLst/>
          </a:prstGeom>
          <a:noFill/>
        </p:spPr>
        <p:txBody>
          <a:bodyPr wrap="square">
            <a:spAutoFit/>
          </a:bodyPr>
          <a:lstStyle/>
          <a:p>
            <a:pPr algn="l"/>
            <a:r>
              <a:rPr lang="en-AU" sz="1800" b="0" i="0" u="none" strike="noStrike" baseline="0" dirty="0">
                <a:latin typeface="F19"/>
              </a:rPr>
              <a:t>Module 3: Spatial Analysis</a:t>
            </a:r>
          </a:p>
          <a:p>
            <a:pPr algn="l"/>
            <a:r>
              <a:rPr lang="en-AU" sz="1400" b="0" i="0" u="none" strike="noStrike" baseline="0" dirty="0">
                <a:latin typeface="F17"/>
              </a:rPr>
              <a:t>David Conesa</a:t>
            </a:r>
            <a:endParaRPr lang="en-AU" dirty="0"/>
          </a:p>
        </p:txBody>
      </p:sp>
    </p:spTree>
    <p:extLst>
      <p:ext uri="{BB962C8B-B14F-4D97-AF65-F5344CB8AC3E}">
        <p14:creationId xmlns:p14="http://schemas.microsoft.com/office/powerpoint/2010/main" val="2944884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0ACA8-8009-FB6C-5DDF-B056AC4A4C87}"/>
              </a:ext>
            </a:extLst>
          </p:cNvPr>
          <p:cNvSpPr>
            <a:spLocks noGrp="1"/>
          </p:cNvSpPr>
          <p:nvPr>
            <p:ph type="title"/>
          </p:nvPr>
        </p:nvSpPr>
        <p:spPr>
          <a:xfrm>
            <a:off x="695325" y="549272"/>
            <a:ext cx="10801350" cy="469056"/>
          </a:xfrm>
        </p:spPr>
        <p:txBody>
          <a:bodyPr>
            <a:normAutofit fontScale="90000"/>
          </a:bodyPr>
          <a:lstStyle/>
          <a:p>
            <a:r>
              <a:rPr lang="en-AU" dirty="0"/>
              <a:t>Some Useful References</a:t>
            </a:r>
          </a:p>
        </p:txBody>
      </p:sp>
      <p:sp>
        <p:nvSpPr>
          <p:cNvPr id="3" name="Content Placeholder 2">
            <a:extLst>
              <a:ext uri="{FF2B5EF4-FFF2-40B4-BE49-F238E27FC236}">
                <a16:creationId xmlns:a16="http://schemas.microsoft.com/office/drawing/2014/main" id="{999F87AD-62D8-6C89-26CF-FDA2A8B277CD}"/>
              </a:ext>
            </a:extLst>
          </p:cNvPr>
          <p:cNvSpPr>
            <a:spLocks noGrp="1"/>
          </p:cNvSpPr>
          <p:nvPr>
            <p:ph idx="1"/>
          </p:nvPr>
        </p:nvSpPr>
        <p:spPr/>
        <p:txBody>
          <a:bodyPr>
            <a:normAutofit/>
          </a:bodyPr>
          <a:lstStyle/>
          <a:p>
            <a:pPr algn="l"/>
            <a:r>
              <a:rPr lang="en-AU" sz="2800" b="0" i="0" u="none" strike="noStrike" baseline="0" dirty="0">
                <a:latin typeface="F17"/>
              </a:rPr>
              <a:t>N. </a:t>
            </a:r>
            <a:r>
              <a:rPr lang="en-AU" sz="2800" b="0" i="0" u="none" strike="noStrike" baseline="0" dirty="0" err="1">
                <a:latin typeface="F17"/>
              </a:rPr>
              <a:t>Cressie</a:t>
            </a:r>
            <a:r>
              <a:rPr lang="en-AU" sz="2800" b="0" i="0" u="none" strike="noStrike" baseline="0" dirty="0">
                <a:latin typeface="F17"/>
              </a:rPr>
              <a:t> (1990, 1993, 2015). Statistics for Spatial Data (now revised edition).</a:t>
            </a:r>
          </a:p>
          <a:p>
            <a:pPr algn="l"/>
            <a:r>
              <a:rPr lang="en-AU" sz="2800" b="0" i="0" u="none" strike="noStrike" baseline="0" dirty="0">
                <a:latin typeface="F17"/>
              </a:rPr>
              <a:t>Banerjee, S., Carlin, B.P. and Gelfand, A.E. (2014) Hierarchical </a:t>
            </a:r>
            <a:r>
              <a:rPr lang="en-AU" sz="2800" b="0" i="0" u="none" strike="noStrike" baseline="0" dirty="0" err="1">
                <a:latin typeface="F17"/>
              </a:rPr>
              <a:t>modeling</a:t>
            </a:r>
            <a:r>
              <a:rPr lang="en-AU" sz="2800" b="0" i="0" u="none" strike="noStrike" baseline="0" dirty="0">
                <a:latin typeface="F17"/>
              </a:rPr>
              <a:t> of analysis for spatial data, CRC Press. 2nd edition.</a:t>
            </a:r>
          </a:p>
          <a:p>
            <a:pPr algn="l"/>
            <a:r>
              <a:rPr lang="en-AU" sz="2800" b="0" i="0" u="none" strike="noStrike" baseline="0" dirty="0" err="1">
                <a:latin typeface="F17"/>
              </a:rPr>
              <a:t>Bivand</a:t>
            </a:r>
            <a:r>
              <a:rPr lang="en-AU" sz="2800" b="0" i="0" u="none" strike="noStrike" baseline="0" dirty="0">
                <a:latin typeface="F17"/>
              </a:rPr>
              <a:t>, R.S., </a:t>
            </a:r>
            <a:r>
              <a:rPr lang="en-AU" sz="2800" b="0" i="0" u="none" strike="noStrike" baseline="0" dirty="0" err="1">
                <a:latin typeface="F17"/>
              </a:rPr>
              <a:t>Pebesma</a:t>
            </a:r>
            <a:r>
              <a:rPr lang="en-AU" sz="2800" b="0" i="0" u="none" strike="noStrike" baseline="0" dirty="0">
                <a:latin typeface="F17"/>
              </a:rPr>
              <a:t>, E.J., Gomez-Rubio, V. (2013) Applied Spatial Data Analysis with R, Springer. 2nd Edition.</a:t>
            </a:r>
          </a:p>
          <a:p>
            <a:pPr algn="l"/>
            <a:r>
              <a:rPr lang="en-AU" sz="2800" b="0" i="0" u="none" strike="noStrike" baseline="0" dirty="0">
                <a:latin typeface="F17"/>
              </a:rPr>
              <a:t>Lawson, A. (2009) Bayesian disease mapping. Hierarchical </a:t>
            </a:r>
            <a:r>
              <a:rPr lang="en-AU" sz="2800" b="0" i="0" u="none" strike="noStrike" baseline="0" dirty="0" err="1">
                <a:latin typeface="F17"/>
              </a:rPr>
              <a:t>modeling</a:t>
            </a:r>
            <a:r>
              <a:rPr lang="en-AU" sz="2800" b="0" i="0" u="none" strike="noStrike" baseline="0" dirty="0">
                <a:latin typeface="F17"/>
              </a:rPr>
              <a:t> in spatial epidemiology, Chapman-Hall.</a:t>
            </a:r>
            <a:endParaRPr lang="en-AU" sz="2800" dirty="0"/>
          </a:p>
        </p:txBody>
      </p:sp>
      <p:sp>
        <p:nvSpPr>
          <p:cNvPr id="6" name="Slide Number Placeholder 5">
            <a:extLst>
              <a:ext uri="{FF2B5EF4-FFF2-40B4-BE49-F238E27FC236}">
                <a16:creationId xmlns:a16="http://schemas.microsoft.com/office/drawing/2014/main" id="{93A11216-E88D-2B6B-B075-E80B551374AF}"/>
              </a:ext>
            </a:extLst>
          </p:cNvPr>
          <p:cNvSpPr>
            <a:spLocks noGrp="1"/>
          </p:cNvSpPr>
          <p:nvPr>
            <p:ph type="sldNum" sz="quarter" idx="12"/>
          </p:nvPr>
        </p:nvSpPr>
        <p:spPr/>
        <p:txBody>
          <a:bodyPr/>
          <a:lstStyle/>
          <a:p>
            <a:fld id="{D9C8A190-6CC3-4FD8-B6DF-33B5A759F80D}" type="slidenum">
              <a:rPr lang="en-AU" smtClean="0"/>
              <a:t>29</a:t>
            </a:fld>
            <a:endParaRPr lang="en-AU"/>
          </a:p>
        </p:txBody>
      </p:sp>
    </p:spTree>
    <p:extLst>
      <p:ext uri="{BB962C8B-B14F-4D97-AF65-F5344CB8AC3E}">
        <p14:creationId xmlns:p14="http://schemas.microsoft.com/office/powerpoint/2010/main" val="2224578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30745" y="879750"/>
            <a:ext cx="4719177" cy="523220"/>
          </a:xfrm>
          <a:prstGeom prst="rect">
            <a:avLst/>
          </a:prstGeom>
          <a:noFill/>
        </p:spPr>
        <p:txBody>
          <a:bodyPr wrap="none" rtlCol="0">
            <a:spAutoFit/>
          </a:bodyPr>
          <a:lstStyle/>
          <a:p>
            <a:r>
              <a:rPr lang="en-GB" sz="2800" dirty="0"/>
              <a:t>Philosophy of spatial modelling</a:t>
            </a:r>
            <a:endParaRPr lang="en-GB" sz="2800" dirty="0">
              <a:latin typeface="+mj-lt"/>
            </a:endParaRPr>
          </a:p>
        </p:txBody>
      </p:sp>
      <p:sp>
        <p:nvSpPr>
          <p:cNvPr id="7" name="Rectangle 6"/>
          <p:cNvSpPr/>
          <p:nvPr/>
        </p:nvSpPr>
        <p:spPr>
          <a:xfrm>
            <a:off x="4490720" y="2143760"/>
            <a:ext cx="101600" cy="121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p:cNvSpPr txBox="1"/>
          <p:nvPr/>
        </p:nvSpPr>
        <p:spPr>
          <a:xfrm>
            <a:off x="2078344" y="1478895"/>
            <a:ext cx="8051176" cy="1569660"/>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mj-lt"/>
              </a:rPr>
              <a:t>Tobler’s first law of geography: </a:t>
            </a:r>
            <a:br>
              <a:rPr lang="en-GB" sz="2400" dirty="0">
                <a:latin typeface="+mj-lt"/>
              </a:rPr>
            </a:br>
            <a:br>
              <a:rPr lang="en-GB" sz="2400" dirty="0">
                <a:latin typeface="+mj-lt"/>
              </a:rPr>
            </a:br>
            <a:r>
              <a:rPr lang="en-GB" sz="2400" dirty="0">
                <a:latin typeface="+mj-lt"/>
              </a:rPr>
              <a:t>“</a:t>
            </a:r>
            <a:r>
              <a:rPr lang="en-GB" sz="2400" i="1" dirty="0">
                <a:solidFill>
                  <a:srgbClr val="222222"/>
                </a:solidFill>
                <a:latin typeface="Arial" panose="020B0604020202020204" pitchFamily="34" charset="0"/>
              </a:rPr>
              <a:t>everything is related to everything else, but near things are more related than distant things</a:t>
            </a:r>
            <a:r>
              <a:rPr lang="en-GB" sz="2400" dirty="0">
                <a:latin typeface="+mj-lt"/>
              </a:rPr>
              <a:t>”</a:t>
            </a:r>
          </a:p>
        </p:txBody>
      </p:sp>
      <p:cxnSp>
        <p:nvCxnSpPr>
          <p:cNvPr id="3" name="Straight Connector 2"/>
          <p:cNvCxnSpPr/>
          <p:nvPr/>
        </p:nvCxnSpPr>
        <p:spPr>
          <a:xfrm>
            <a:off x="2143760" y="1352170"/>
            <a:ext cx="5039360" cy="1105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2" descr="Image result for waldo toble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463114" y="4018354"/>
            <a:ext cx="1700943" cy="20659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1754" y="3795044"/>
            <a:ext cx="5847767" cy="2512541"/>
          </a:xfrm>
          <a:prstGeom prst="rect">
            <a:avLst/>
          </a:prstGeom>
        </p:spPr>
      </p:pic>
      <p:sp>
        <p:nvSpPr>
          <p:cNvPr id="5" name="Rectangle 4"/>
          <p:cNvSpPr/>
          <p:nvPr/>
        </p:nvSpPr>
        <p:spPr>
          <a:xfrm>
            <a:off x="2463114" y="3034273"/>
            <a:ext cx="6941701" cy="461665"/>
          </a:xfrm>
          <a:prstGeom prst="rect">
            <a:avLst/>
          </a:prstGeom>
        </p:spPr>
        <p:txBody>
          <a:bodyPr wrap="square">
            <a:spAutoFit/>
          </a:bodyPr>
          <a:lstStyle/>
          <a:p>
            <a:r>
              <a:rPr lang="en-GB" sz="1200" dirty="0"/>
              <a:t>W. R. Tobler, </a:t>
            </a:r>
            <a:r>
              <a:rPr lang="en-GB" sz="1200" i="1" dirty="0"/>
              <a:t>A Computer Movie Simulating Urban Growth in the Detroit Region</a:t>
            </a:r>
            <a:r>
              <a:rPr lang="en-GB" sz="1200" dirty="0"/>
              <a:t>, Economic Geography, 1970, 46, 234-240</a:t>
            </a:r>
          </a:p>
        </p:txBody>
      </p:sp>
      <p:sp>
        <p:nvSpPr>
          <p:cNvPr id="6" name="TextBox 5">
            <a:extLst>
              <a:ext uri="{FF2B5EF4-FFF2-40B4-BE49-F238E27FC236}">
                <a16:creationId xmlns:a16="http://schemas.microsoft.com/office/drawing/2014/main" id="{663626C1-747D-A04E-9463-8716E35E3A60}"/>
              </a:ext>
            </a:extLst>
          </p:cNvPr>
          <p:cNvSpPr txBox="1"/>
          <p:nvPr/>
        </p:nvSpPr>
        <p:spPr>
          <a:xfrm>
            <a:off x="-38968" y="6452802"/>
            <a:ext cx="9404815" cy="307777"/>
          </a:xfrm>
          <a:prstGeom prst="rect">
            <a:avLst/>
          </a:prstGeom>
          <a:noFill/>
        </p:spPr>
        <p:txBody>
          <a:bodyPr wrap="square">
            <a:spAutoFit/>
          </a:bodyPr>
          <a:lstStyle/>
          <a:p>
            <a:r>
              <a:rPr lang="en-AU" sz="1400" dirty="0"/>
              <a:t>Credit: Spatial Analysis of Public Health Data, MSc in Modelling for Global Health, University of Oxford</a:t>
            </a:r>
          </a:p>
        </p:txBody>
      </p:sp>
    </p:spTree>
    <p:extLst>
      <p:ext uri="{BB962C8B-B14F-4D97-AF65-F5344CB8AC3E}">
        <p14:creationId xmlns:p14="http://schemas.microsoft.com/office/powerpoint/2010/main" val="1643133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CAA8-D945-8C5D-EBD7-8EF6DB1E9455}"/>
              </a:ext>
            </a:extLst>
          </p:cNvPr>
          <p:cNvSpPr>
            <a:spLocks noGrp="1"/>
          </p:cNvSpPr>
          <p:nvPr>
            <p:ph type="title"/>
          </p:nvPr>
        </p:nvSpPr>
        <p:spPr/>
        <p:txBody>
          <a:bodyPr/>
          <a:lstStyle/>
          <a:p>
            <a:r>
              <a:rPr lang="en-AU" dirty="0"/>
              <a:t>Tutorial</a:t>
            </a:r>
          </a:p>
        </p:txBody>
      </p:sp>
      <p:sp>
        <p:nvSpPr>
          <p:cNvPr id="3" name="Content Placeholder 2">
            <a:extLst>
              <a:ext uri="{FF2B5EF4-FFF2-40B4-BE49-F238E27FC236}">
                <a16:creationId xmlns:a16="http://schemas.microsoft.com/office/drawing/2014/main" id="{4EE17E05-2216-7B4A-9E75-FA06097E5A05}"/>
              </a:ext>
            </a:extLst>
          </p:cNvPr>
          <p:cNvSpPr>
            <a:spLocks noGrp="1"/>
          </p:cNvSpPr>
          <p:nvPr>
            <p:ph idx="1"/>
          </p:nvPr>
        </p:nvSpPr>
        <p:spPr/>
        <p:txBody>
          <a:bodyPr>
            <a:normAutofit fontScale="92500" lnSpcReduction="10000"/>
          </a:bodyPr>
          <a:lstStyle/>
          <a:p>
            <a:pPr marL="0" indent="0">
              <a:buNone/>
            </a:pPr>
            <a:r>
              <a:rPr lang="en-AU" b="0" i="0" dirty="0">
                <a:solidFill>
                  <a:srgbClr val="222222"/>
                </a:solidFill>
                <a:effectLst/>
                <a:latin typeface="Arial" panose="020B0604020202020204" pitchFamily="34" charset="0"/>
              </a:rPr>
              <a:t>Giorgi E, </a:t>
            </a:r>
            <a:r>
              <a:rPr lang="en-AU" b="0" i="0" dirty="0" err="1">
                <a:solidFill>
                  <a:srgbClr val="222222"/>
                </a:solidFill>
                <a:effectLst/>
                <a:latin typeface="Arial" panose="020B0604020202020204" pitchFamily="34" charset="0"/>
              </a:rPr>
              <a:t>Fronterrè</a:t>
            </a:r>
            <a:r>
              <a:rPr lang="en-AU" b="0" i="0" dirty="0">
                <a:solidFill>
                  <a:srgbClr val="222222"/>
                </a:solidFill>
                <a:effectLst/>
                <a:latin typeface="Arial" panose="020B0604020202020204" pitchFamily="34" charset="0"/>
              </a:rPr>
              <a:t> C, Macharia PM, </a:t>
            </a:r>
            <a:r>
              <a:rPr lang="en-AU" b="0" i="0" dirty="0" err="1">
                <a:solidFill>
                  <a:srgbClr val="222222"/>
                </a:solidFill>
                <a:effectLst/>
                <a:latin typeface="Arial" panose="020B0604020202020204" pitchFamily="34" charset="0"/>
              </a:rPr>
              <a:t>Alegana</a:t>
            </a:r>
            <a:r>
              <a:rPr lang="en-AU" b="0" i="0" dirty="0">
                <a:solidFill>
                  <a:srgbClr val="222222"/>
                </a:solidFill>
                <a:effectLst/>
                <a:latin typeface="Arial" panose="020B0604020202020204" pitchFamily="34" charset="0"/>
              </a:rPr>
              <a:t> VA, Snow RW, Diggle PJ. Model building and assessment of the impact of covariates for disease prevalence mapping in low-resource settings: to explain and to predict. Journal of The Royal Society Interface. 2021 Jun 2;18(179):20210104.</a:t>
            </a:r>
          </a:p>
          <a:p>
            <a:pPr marL="0" indent="0">
              <a:buNone/>
            </a:pPr>
            <a:r>
              <a:rPr lang="en-AU" dirty="0">
                <a:hlinkClick r:id="rId2"/>
              </a:rPr>
              <a:t>https://royalsocietypublishing.org/doi/10.1098/rsif.2021.0104</a:t>
            </a:r>
            <a:endParaRPr lang="en-AU" dirty="0">
              <a:solidFill>
                <a:srgbClr val="222222"/>
              </a:solidFill>
              <a:latin typeface="Arial" panose="020B0604020202020204" pitchFamily="34" charset="0"/>
            </a:endParaRPr>
          </a:p>
          <a:p>
            <a:pPr marL="0" indent="0">
              <a:buNone/>
            </a:pPr>
            <a:r>
              <a:rPr lang="en-AU" dirty="0">
                <a:hlinkClick r:id="rId3"/>
              </a:rPr>
              <a:t>https://github.com/giorgilancs/covariates</a:t>
            </a:r>
            <a:endParaRPr lang="en-AU" dirty="0"/>
          </a:p>
          <a:p>
            <a:pPr marL="0" indent="0">
              <a:buNone/>
            </a:pPr>
            <a:endParaRPr lang="en-AU" dirty="0"/>
          </a:p>
          <a:p>
            <a:pPr marL="0" indent="0">
              <a:buNone/>
            </a:pPr>
            <a:r>
              <a:rPr lang="en-AU" dirty="0"/>
              <a:t>Files you need are in the GitHub Tatiana created:</a:t>
            </a:r>
          </a:p>
          <a:p>
            <a:pPr marL="0" indent="0">
              <a:buNone/>
            </a:pPr>
            <a:r>
              <a:rPr lang="en-AU" dirty="0">
                <a:hlinkClick r:id="rId4"/>
              </a:rPr>
              <a:t>https://github.com/Tatianaproboste/Spatial_Epidemiology/tree/main/04_Point_data_case_study_B_Sartorius</a:t>
            </a:r>
            <a:endParaRPr lang="en-AU" dirty="0"/>
          </a:p>
          <a:p>
            <a:pPr marL="0" indent="0">
              <a:buNone/>
            </a:pPr>
            <a:endParaRPr lang="en-AU" dirty="0"/>
          </a:p>
        </p:txBody>
      </p:sp>
    </p:spTree>
    <p:extLst>
      <p:ext uri="{BB962C8B-B14F-4D97-AF65-F5344CB8AC3E}">
        <p14:creationId xmlns:p14="http://schemas.microsoft.com/office/powerpoint/2010/main" val="3088384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A5329-B881-FE2D-D0DE-E4CE6A326BFB}"/>
              </a:ext>
            </a:extLst>
          </p:cNvPr>
          <p:cNvSpPr>
            <a:spLocks noGrp="1"/>
          </p:cNvSpPr>
          <p:nvPr>
            <p:ph type="title"/>
          </p:nvPr>
        </p:nvSpPr>
        <p:spPr>
          <a:xfrm>
            <a:off x="356937" y="101516"/>
            <a:ext cx="10515600" cy="1325563"/>
          </a:xfrm>
        </p:spPr>
        <p:txBody>
          <a:bodyPr/>
          <a:lstStyle/>
          <a:p>
            <a:r>
              <a:rPr lang="en-AU" dirty="0"/>
              <a:t>Geospatial Health Data: </a:t>
            </a:r>
            <a:r>
              <a:rPr lang="en-AU" dirty="0" err="1"/>
              <a:t>Modeling</a:t>
            </a:r>
            <a:r>
              <a:rPr lang="en-AU" dirty="0"/>
              <a:t> and Visualization with R-INLA and Shiny</a:t>
            </a:r>
          </a:p>
        </p:txBody>
      </p:sp>
      <p:sp>
        <p:nvSpPr>
          <p:cNvPr id="3" name="Content Placeholder 2">
            <a:extLst>
              <a:ext uri="{FF2B5EF4-FFF2-40B4-BE49-F238E27FC236}">
                <a16:creationId xmlns:a16="http://schemas.microsoft.com/office/drawing/2014/main" id="{9544A5EC-0889-0A7B-97AD-F571D669C2DD}"/>
              </a:ext>
            </a:extLst>
          </p:cNvPr>
          <p:cNvSpPr>
            <a:spLocks noGrp="1"/>
          </p:cNvSpPr>
          <p:nvPr>
            <p:ph idx="1"/>
          </p:nvPr>
        </p:nvSpPr>
        <p:spPr>
          <a:xfrm>
            <a:off x="236121" y="1427079"/>
            <a:ext cx="10515600" cy="4351338"/>
          </a:xfrm>
        </p:spPr>
        <p:txBody>
          <a:bodyPr/>
          <a:lstStyle/>
          <a:p>
            <a:r>
              <a:rPr lang="en-AU" dirty="0"/>
              <a:t>https://www.paulamoraga.com/book-geospatial/</a:t>
            </a:r>
          </a:p>
        </p:txBody>
      </p:sp>
      <p:pic>
        <p:nvPicPr>
          <p:cNvPr id="4098" name="Picture 2" descr="Geospatial Health Data">
            <a:extLst>
              <a:ext uri="{FF2B5EF4-FFF2-40B4-BE49-F238E27FC236}">
                <a16:creationId xmlns:a16="http://schemas.microsoft.com/office/drawing/2014/main" id="{001B94DD-C299-2346-9ECD-04C195BF4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5591" y="779964"/>
            <a:ext cx="3450288" cy="52980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BE6AAD6-BAF8-8824-0E4E-2F15FEBC0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399" y="1897857"/>
            <a:ext cx="5910309" cy="41801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ECE630-E767-D075-89FB-1EC571ABB1AB}"/>
              </a:ext>
            </a:extLst>
          </p:cNvPr>
          <p:cNvSpPr txBox="1"/>
          <p:nvPr/>
        </p:nvSpPr>
        <p:spPr>
          <a:xfrm>
            <a:off x="236121" y="6211669"/>
            <a:ext cx="11494668" cy="646331"/>
          </a:xfrm>
          <a:prstGeom prst="rect">
            <a:avLst/>
          </a:prstGeom>
          <a:noFill/>
        </p:spPr>
        <p:txBody>
          <a:bodyPr wrap="square">
            <a:spAutoFit/>
          </a:bodyPr>
          <a:lstStyle/>
          <a:p>
            <a:r>
              <a:rPr lang="en-AU" b="1" i="0" dirty="0">
                <a:effectLst/>
                <a:latin typeface="-apple-system"/>
              </a:rPr>
              <a:t>9 Spatial </a:t>
            </a:r>
            <a:r>
              <a:rPr lang="en-AU" b="1" i="0" dirty="0" err="1">
                <a:effectLst/>
                <a:latin typeface="-apple-system"/>
              </a:rPr>
              <a:t>modeling</a:t>
            </a:r>
            <a:r>
              <a:rPr lang="en-AU" b="1" i="0" dirty="0">
                <a:effectLst/>
                <a:latin typeface="-apple-system"/>
              </a:rPr>
              <a:t> of geostatistical data. Malaria in The Gambia</a:t>
            </a:r>
          </a:p>
          <a:p>
            <a:r>
              <a:rPr lang="en-AU" dirty="0"/>
              <a:t>https://www.paulamoraga.com/book-geospatial/sec-geostatisticaldataexamplespatial.html</a:t>
            </a:r>
          </a:p>
        </p:txBody>
      </p:sp>
    </p:spTree>
    <p:extLst>
      <p:ext uri="{BB962C8B-B14F-4D97-AF65-F5344CB8AC3E}">
        <p14:creationId xmlns:p14="http://schemas.microsoft.com/office/powerpoint/2010/main" val="3559468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7689E-E0BF-33BA-1A8C-4FB8ABE0C65D}"/>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95B32475-E5C1-4922-1200-ED7943519983}"/>
              </a:ext>
            </a:extLst>
          </p:cNvPr>
          <p:cNvSpPr>
            <a:spLocks noGrp="1"/>
          </p:cNvSpPr>
          <p:nvPr>
            <p:ph idx="1"/>
          </p:nvPr>
        </p:nvSpPr>
        <p:spPr/>
        <p:txBody>
          <a:bodyPr/>
          <a:lstStyle/>
          <a:p>
            <a:endParaRPr lang="en-AU" dirty="0"/>
          </a:p>
        </p:txBody>
      </p:sp>
      <p:sp>
        <p:nvSpPr>
          <p:cNvPr id="4" name="Date Placeholder 3">
            <a:extLst>
              <a:ext uri="{FF2B5EF4-FFF2-40B4-BE49-F238E27FC236}">
                <a16:creationId xmlns:a16="http://schemas.microsoft.com/office/drawing/2014/main" id="{6869CD42-A9D0-01CE-1DC3-D828EEF792C0}"/>
              </a:ext>
            </a:extLst>
          </p:cNvPr>
          <p:cNvSpPr>
            <a:spLocks noGrp="1"/>
          </p:cNvSpPr>
          <p:nvPr>
            <p:ph type="dt" sz="half" idx="10"/>
          </p:nvPr>
        </p:nvSpPr>
        <p:spPr/>
        <p:txBody>
          <a:bodyPr/>
          <a:lstStyle/>
          <a:p>
            <a:fld id="{158515BD-F22F-4289-84EC-B25A8F1DD010}" type="datetime1">
              <a:rPr lang="en-AU" smtClean="0"/>
              <a:t>21/11/2023</a:t>
            </a:fld>
            <a:endParaRPr lang="en-AU"/>
          </a:p>
        </p:txBody>
      </p:sp>
      <p:sp>
        <p:nvSpPr>
          <p:cNvPr id="5" name="Footer Placeholder 4">
            <a:extLst>
              <a:ext uri="{FF2B5EF4-FFF2-40B4-BE49-F238E27FC236}">
                <a16:creationId xmlns:a16="http://schemas.microsoft.com/office/drawing/2014/main" id="{E7151043-B5CE-C494-1FC1-722B260C1E5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19A5301-C445-0639-2E9F-3CCDD9C45AF8}"/>
              </a:ext>
            </a:extLst>
          </p:cNvPr>
          <p:cNvSpPr>
            <a:spLocks noGrp="1"/>
          </p:cNvSpPr>
          <p:nvPr>
            <p:ph type="sldNum" sz="quarter" idx="12"/>
          </p:nvPr>
        </p:nvSpPr>
        <p:spPr/>
        <p:txBody>
          <a:bodyPr/>
          <a:lstStyle/>
          <a:p>
            <a:fld id="{D9C8A190-6CC3-4FD8-B6DF-33B5A759F80D}" type="slidenum">
              <a:rPr lang="en-AU" smtClean="0"/>
              <a:t>32</a:t>
            </a:fld>
            <a:endParaRPr lang="en-AU"/>
          </a:p>
        </p:txBody>
      </p:sp>
      <p:pic>
        <p:nvPicPr>
          <p:cNvPr id="25604" name="Picture 4">
            <a:extLst>
              <a:ext uri="{FF2B5EF4-FFF2-40B4-BE49-F238E27FC236}">
                <a16:creationId xmlns:a16="http://schemas.microsoft.com/office/drawing/2014/main" id="{A198FA64-8A8E-6B4A-46E2-6BA80E79CA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48952"/>
          <a:stretch/>
        </p:blipFill>
        <p:spPr bwMode="auto">
          <a:xfrm>
            <a:off x="505500" y="202018"/>
            <a:ext cx="5403850" cy="65048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976E278E-09E6-5C40-B5C6-CA76B257AC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859"/>
          <a:stretch/>
        </p:blipFill>
        <p:spPr bwMode="auto">
          <a:xfrm>
            <a:off x="5979823" y="323826"/>
            <a:ext cx="5403850" cy="62612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CF7606F1-21E1-1CAC-6A4E-51B50ED1AD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98773"/>
          <a:stretch/>
        </p:blipFill>
        <p:spPr bwMode="auto">
          <a:xfrm>
            <a:off x="5983963" y="202018"/>
            <a:ext cx="5403850" cy="1561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5D6775A-7227-8287-68B9-6D34B81339A3}"/>
              </a:ext>
            </a:extLst>
          </p:cNvPr>
          <p:cNvSpPr txBox="1"/>
          <p:nvPr/>
        </p:nvSpPr>
        <p:spPr>
          <a:xfrm>
            <a:off x="20274" y="6675845"/>
            <a:ext cx="11919098" cy="230832"/>
          </a:xfrm>
          <a:prstGeom prst="rect">
            <a:avLst/>
          </a:prstGeom>
          <a:noFill/>
        </p:spPr>
        <p:txBody>
          <a:bodyPr wrap="square">
            <a:spAutoFit/>
          </a:bodyPr>
          <a:lstStyle/>
          <a:p>
            <a:r>
              <a:rPr lang="en-AU" sz="900" b="0" i="0" dirty="0" err="1">
                <a:solidFill>
                  <a:srgbClr val="222222"/>
                </a:solidFill>
                <a:effectLst/>
                <a:latin typeface="Arial" panose="020B0604020202020204" pitchFamily="34" charset="0"/>
              </a:rPr>
              <a:t>Kanankege</a:t>
            </a:r>
            <a:r>
              <a:rPr lang="en-AU" sz="900" b="0" i="0" dirty="0">
                <a:solidFill>
                  <a:srgbClr val="222222"/>
                </a:solidFill>
                <a:effectLst/>
                <a:latin typeface="Arial" panose="020B0604020202020204" pitchFamily="34" charset="0"/>
              </a:rPr>
              <a:t> KS, Alvarez J, Zhang L, Perez AM. An introductory framework for choosing spatiotemporal analytical tools in population-level eco-epidemiological research. Frontiers in Veterinary Science. 2020 Jul 7;7:339.</a:t>
            </a:r>
            <a:endParaRPr lang="en-AU" sz="900" dirty="0"/>
          </a:p>
        </p:txBody>
      </p:sp>
    </p:spTree>
    <p:extLst>
      <p:ext uri="{BB962C8B-B14F-4D97-AF65-F5344CB8AC3E}">
        <p14:creationId xmlns:p14="http://schemas.microsoft.com/office/powerpoint/2010/main" val="3650337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5000" y="2133600"/>
            <a:ext cx="8153400" cy="3886200"/>
          </a:xfrm>
        </p:spPr>
        <p:txBody>
          <a:bodyPr>
            <a:normAutofit fontScale="92500" lnSpcReduction="10000"/>
          </a:bodyPr>
          <a:lstStyle/>
          <a:p>
            <a:pPr marL="457200" indent="-457200" algn="just">
              <a:lnSpc>
                <a:spcPct val="90000"/>
              </a:lnSpc>
              <a:buFont typeface="Arial" panose="020B0604020202020204" pitchFamily="34" charset="0"/>
              <a:buChar char="•"/>
            </a:pPr>
            <a:r>
              <a:rPr lang="en-US" altLang="en-US" sz="2800" dirty="0"/>
              <a:t>Account for </a:t>
            </a:r>
            <a:r>
              <a:rPr lang="en-US" altLang="en-US" sz="2800" b="1" dirty="0"/>
              <a:t>spatial dependence </a:t>
            </a:r>
            <a:r>
              <a:rPr lang="en-US" altLang="en-US" sz="2800" dirty="0"/>
              <a:t>and more accurately estimate the coefficients of determinants or predictors</a:t>
            </a:r>
          </a:p>
          <a:p>
            <a:pPr marL="457200" indent="-457200" algn="just">
              <a:lnSpc>
                <a:spcPct val="90000"/>
              </a:lnSpc>
              <a:buFont typeface="Arial" panose="020B0604020202020204" pitchFamily="34" charset="0"/>
              <a:buChar char="•"/>
            </a:pPr>
            <a:r>
              <a:rPr lang="en-US" altLang="en-US" sz="2800" b="1" dirty="0"/>
              <a:t>Predict</a:t>
            </a:r>
            <a:r>
              <a:rPr lang="en-US" altLang="en-US" sz="2800" dirty="0"/>
              <a:t> values given a set of measured points across an area you can determine the estimated values in unmeasured locations</a:t>
            </a:r>
          </a:p>
          <a:p>
            <a:pPr marL="457200" indent="-457200" algn="just">
              <a:lnSpc>
                <a:spcPct val="90000"/>
              </a:lnSpc>
              <a:buFont typeface="Arial" panose="020B0604020202020204" pitchFamily="34" charset="0"/>
              <a:buChar char="•"/>
            </a:pPr>
            <a:r>
              <a:rPr lang="en-US" sz="2800" dirty="0"/>
              <a:t>Using spatial analysis, you can </a:t>
            </a:r>
            <a:r>
              <a:rPr lang="en-US" sz="2800" b="1" dirty="0"/>
              <a:t>combine information </a:t>
            </a:r>
            <a:r>
              <a:rPr lang="en-US" sz="2800" dirty="0"/>
              <a:t>from many independent sources and derive a new set of information by applying a large, rich, and sophisticated set of spatial operators or geo-processing tools</a:t>
            </a:r>
            <a:endParaRPr lang="en-US" altLang="en-US" sz="2800" dirty="0"/>
          </a:p>
          <a:p>
            <a:endParaRPr lang="en-US" sz="2800" dirty="0"/>
          </a:p>
        </p:txBody>
      </p:sp>
      <p:sp>
        <p:nvSpPr>
          <p:cNvPr id="3" name="Slide Number Placeholder 2"/>
          <p:cNvSpPr>
            <a:spLocks noGrp="1"/>
          </p:cNvSpPr>
          <p:nvPr>
            <p:ph type="sldNum" sz="quarter" idx="12"/>
          </p:nvPr>
        </p:nvSpPr>
        <p:spPr/>
        <p:txBody>
          <a:bodyPr/>
          <a:lstStyle/>
          <a:p>
            <a:pPr fontAlgn="base">
              <a:spcBef>
                <a:spcPct val="0"/>
              </a:spcBef>
              <a:spcAft>
                <a:spcPct val="0"/>
              </a:spcAft>
              <a:defRPr/>
            </a:pPr>
            <a:fld id="{E1E97FCE-A0D7-41C4-9072-B9DB593AD5F9}" type="slidenum">
              <a:rPr lang="en-GB" smtClean="0">
                <a:solidFill>
                  <a:srgbClr val="000000"/>
                </a:solidFill>
              </a:rPr>
              <a:pPr fontAlgn="base">
                <a:spcBef>
                  <a:spcPct val="0"/>
                </a:spcBef>
                <a:spcAft>
                  <a:spcPct val="0"/>
                </a:spcAft>
                <a:defRPr/>
              </a:pPr>
              <a:t>4</a:t>
            </a:fld>
            <a:endParaRPr lang="en-GB" dirty="0">
              <a:solidFill>
                <a:srgbClr val="000000"/>
              </a:solidFill>
            </a:endParaRPr>
          </a:p>
        </p:txBody>
      </p:sp>
      <p:sp>
        <p:nvSpPr>
          <p:cNvPr id="5" name="Title 3"/>
          <p:cNvSpPr>
            <a:spLocks noGrp="1"/>
          </p:cNvSpPr>
          <p:nvPr>
            <p:ph type="title"/>
          </p:nvPr>
        </p:nvSpPr>
        <p:spPr>
          <a:xfrm>
            <a:off x="1981200" y="338328"/>
            <a:ext cx="8229600" cy="1252728"/>
          </a:xfrm>
        </p:spPr>
        <p:txBody>
          <a:bodyPr/>
          <a:lstStyle/>
          <a:p>
            <a:r>
              <a:rPr lang="en-US" sz="3600" dirty="0"/>
              <a:t>Spatial Analysis &amp; Modeling Concepts</a:t>
            </a:r>
          </a:p>
        </p:txBody>
      </p:sp>
    </p:spTree>
    <p:extLst>
      <p:ext uri="{BB962C8B-B14F-4D97-AF65-F5344CB8AC3E}">
        <p14:creationId xmlns:p14="http://schemas.microsoft.com/office/powerpoint/2010/main" val="2154692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a:extLst>
              <a:ext uri="{FF2B5EF4-FFF2-40B4-BE49-F238E27FC236}">
                <a16:creationId xmlns:a16="http://schemas.microsoft.com/office/drawing/2014/main" id="{0C39EFF9-E17D-4F55-9EBD-384986ACA475}"/>
              </a:ext>
            </a:extLst>
          </p:cNvPr>
          <p:cNvSpPr>
            <a:spLocks noGrp="1" noChangeArrowheads="1"/>
          </p:cNvSpPr>
          <p:nvPr>
            <p:ph type="title"/>
          </p:nvPr>
        </p:nvSpPr>
        <p:spPr/>
        <p:txBody>
          <a:bodyPr/>
          <a:lstStyle/>
          <a:p>
            <a:r>
              <a:rPr lang="en-GB" altLang="en-US" dirty="0"/>
              <a:t>Regression modelling</a:t>
            </a:r>
          </a:p>
        </p:txBody>
      </p:sp>
      <p:sp>
        <p:nvSpPr>
          <p:cNvPr id="356355" name="Rectangle 3">
            <a:extLst>
              <a:ext uri="{FF2B5EF4-FFF2-40B4-BE49-F238E27FC236}">
                <a16:creationId xmlns:a16="http://schemas.microsoft.com/office/drawing/2014/main" id="{2F442AE1-6FD9-4BFB-B432-45488A89177A}"/>
              </a:ext>
            </a:extLst>
          </p:cNvPr>
          <p:cNvSpPr>
            <a:spLocks noGrp="1" noChangeArrowheads="1"/>
          </p:cNvSpPr>
          <p:nvPr>
            <p:ph type="body" idx="1"/>
          </p:nvPr>
        </p:nvSpPr>
        <p:spPr/>
        <p:txBody>
          <a:bodyPr>
            <a:normAutofit/>
          </a:bodyPr>
          <a:lstStyle/>
          <a:p>
            <a:pPr>
              <a:lnSpc>
                <a:spcPct val="90000"/>
              </a:lnSpc>
            </a:pPr>
            <a:r>
              <a:rPr lang="en-GB" altLang="en-US" sz="2400" dirty="0"/>
              <a:t>Ordinary Least Squares (OLS) regression – models and assumptions</a:t>
            </a:r>
          </a:p>
          <a:p>
            <a:pPr lvl="1">
              <a:lnSpc>
                <a:spcPct val="90000"/>
              </a:lnSpc>
            </a:pPr>
            <a:r>
              <a:rPr lang="en-GB" altLang="en-US" sz="2400" dirty="0"/>
              <a:t>Model – simplicity and parsimony</a:t>
            </a:r>
          </a:p>
          <a:p>
            <a:pPr lvl="1">
              <a:lnSpc>
                <a:spcPct val="90000"/>
              </a:lnSpc>
            </a:pPr>
            <a:r>
              <a:rPr lang="en-GB" altLang="en-US" sz="2400" dirty="0"/>
              <a:t>Model – over-determination, multi-collinearity and variance inflation</a:t>
            </a:r>
          </a:p>
          <a:p>
            <a:pPr lvl="1">
              <a:lnSpc>
                <a:spcPct val="90000"/>
              </a:lnSpc>
            </a:pPr>
            <a:r>
              <a:rPr lang="en-GB" altLang="en-US" sz="2400" dirty="0"/>
              <a:t>Typical assumptions</a:t>
            </a:r>
          </a:p>
          <a:p>
            <a:pPr lvl="2">
              <a:lnSpc>
                <a:spcPct val="90000"/>
              </a:lnSpc>
            </a:pPr>
            <a:r>
              <a:rPr lang="en-GB" altLang="en-US" sz="2400" dirty="0"/>
              <a:t>Data are </a:t>
            </a:r>
            <a:r>
              <a:rPr lang="en-GB" altLang="en-US" sz="2400" b="1" u="sng" dirty="0"/>
              <a:t>independent</a:t>
            </a:r>
            <a:r>
              <a:rPr lang="en-GB" altLang="en-US" sz="2400" dirty="0"/>
              <a:t> random samples from an underlying population</a:t>
            </a:r>
          </a:p>
          <a:p>
            <a:pPr lvl="2">
              <a:lnSpc>
                <a:spcPct val="90000"/>
              </a:lnSpc>
            </a:pPr>
            <a:r>
              <a:rPr lang="en-GB" altLang="en-US" sz="2400" dirty="0"/>
              <a:t>Model is valid and meaningful (in form and statistical)</a:t>
            </a:r>
          </a:p>
          <a:p>
            <a:pPr lvl="2">
              <a:lnSpc>
                <a:spcPct val="90000"/>
              </a:lnSpc>
            </a:pPr>
            <a:r>
              <a:rPr lang="en-GB" altLang="en-US" sz="2400" dirty="0"/>
              <a:t>Errors are </a:t>
            </a:r>
            <a:r>
              <a:rPr lang="en-GB" altLang="en-US" sz="2400" i="1" dirty="0" err="1"/>
              <a:t>iid</a:t>
            </a:r>
            <a:endParaRPr lang="en-GB" altLang="en-US" sz="2400" i="1" dirty="0"/>
          </a:p>
          <a:p>
            <a:pPr lvl="3">
              <a:lnSpc>
                <a:spcPct val="90000"/>
              </a:lnSpc>
            </a:pPr>
            <a:r>
              <a:rPr lang="en-GB" altLang="en-US" sz="2400" b="1" u="sng" dirty="0"/>
              <a:t>Independent</a:t>
            </a:r>
            <a:r>
              <a:rPr lang="en-GB" altLang="en-US" sz="2400" dirty="0"/>
              <a:t>; No heteroskedasticity; common distribution</a:t>
            </a:r>
            <a:endParaRPr lang="en-GB" altLang="en-US" sz="2400" i="1" dirty="0"/>
          </a:p>
          <a:p>
            <a:pPr lvl="2">
              <a:lnSpc>
                <a:spcPct val="90000"/>
              </a:lnSpc>
            </a:pPr>
            <a:r>
              <a:rPr lang="en-GB" altLang="en-US" sz="2400" dirty="0"/>
              <a:t>Errors are distributed N(0,</a:t>
            </a:r>
            <a:r>
              <a:rPr lang="en-GB" altLang="en-US" sz="2400" dirty="0">
                <a:sym typeface="Symbol" panose="05050102010706020507" pitchFamily="18" charset="2"/>
              </a:rPr>
              <a:t></a:t>
            </a:r>
            <a:r>
              <a:rPr lang="en-GB" altLang="en-US" sz="2400" baseline="30000" dirty="0">
                <a:sym typeface="Symbol" panose="05050102010706020507" pitchFamily="18" charset="2"/>
              </a:rPr>
              <a:t>2</a:t>
            </a:r>
            <a:r>
              <a:rPr lang="en-GB" altLang="en-US" sz="2400" dirty="0">
                <a:sym typeface="Symbol" panose="05050102010706020507" pitchFamily="18" charset="2"/>
              </a:rPr>
              <a:t>)</a:t>
            </a:r>
          </a:p>
        </p:txBody>
      </p:sp>
      <p:sp>
        <p:nvSpPr>
          <p:cNvPr id="2" name="TextBox 1">
            <a:extLst>
              <a:ext uri="{FF2B5EF4-FFF2-40B4-BE49-F238E27FC236}">
                <a16:creationId xmlns:a16="http://schemas.microsoft.com/office/drawing/2014/main" id="{4364C5AC-7A5D-4BBA-6AAC-3400B7F91A9F}"/>
              </a:ext>
            </a:extLst>
          </p:cNvPr>
          <p:cNvSpPr txBox="1"/>
          <p:nvPr/>
        </p:nvSpPr>
        <p:spPr>
          <a:xfrm>
            <a:off x="-38968" y="6452802"/>
            <a:ext cx="9404815" cy="307777"/>
          </a:xfrm>
          <a:prstGeom prst="rect">
            <a:avLst/>
          </a:prstGeom>
          <a:noFill/>
        </p:spPr>
        <p:txBody>
          <a:bodyPr wrap="square">
            <a:spAutoFit/>
          </a:bodyPr>
          <a:lstStyle/>
          <a:p>
            <a:r>
              <a:rPr lang="en-AU" sz="1400" dirty="0"/>
              <a:t>Credit: Spatial Analysis of Public Health Data, MSc in Modelling for Global Health, University of Oxford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646C2891-7A76-465C-A7E0-FB6FFC888367}"/>
              </a:ext>
            </a:extLst>
          </p:cNvPr>
          <p:cNvSpPr>
            <a:spLocks noGrp="1" noChangeArrowheads="1"/>
          </p:cNvSpPr>
          <p:nvPr>
            <p:ph type="title"/>
          </p:nvPr>
        </p:nvSpPr>
        <p:spPr/>
        <p:txBody>
          <a:bodyPr>
            <a:normAutofit/>
          </a:bodyPr>
          <a:lstStyle/>
          <a:p>
            <a:r>
              <a:rPr lang="en-US" altLang="en-US" sz="4000" dirty="0"/>
              <a:t>Statistical Reasons  for Spatial Modelling</a:t>
            </a:r>
          </a:p>
        </p:txBody>
      </p:sp>
      <p:sp>
        <p:nvSpPr>
          <p:cNvPr id="28675" name="Rectangle 3">
            <a:extLst>
              <a:ext uri="{FF2B5EF4-FFF2-40B4-BE49-F238E27FC236}">
                <a16:creationId xmlns:a16="http://schemas.microsoft.com/office/drawing/2014/main" id="{F9C20AC8-F614-46DD-B025-10C49EFFC5F2}"/>
              </a:ext>
            </a:extLst>
          </p:cNvPr>
          <p:cNvSpPr>
            <a:spLocks noGrp="1" noChangeArrowheads="1"/>
          </p:cNvSpPr>
          <p:nvPr>
            <p:ph type="body" idx="1"/>
          </p:nvPr>
        </p:nvSpPr>
        <p:spPr/>
        <p:txBody>
          <a:bodyPr>
            <a:normAutofit/>
          </a:bodyPr>
          <a:lstStyle/>
          <a:p>
            <a:r>
              <a:rPr lang="en-US" altLang="en-US" sz="2400" dirty="0"/>
              <a:t>Violation of regression assumptions</a:t>
            </a:r>
          </a:p>
          <a:p>
            <a:pPr lvl="1"/>
            <a:r>
              <a:rPr lang="en-US" altLang="en-US" sz="2400" dirty="0"/>
              <a:t>Units of analysis might not be independent</a:t>
            </a:r>
          </a:p>
          <a:p>
            <a:pPr lvl="1"/>
            <a:r>
              <a:rPr lang="en-US" altLang="en-US" sz="2400" dirty="0"/>
              <a:t>Parameter estimates are inefficient</a:t>
            </a:r>
          </a:p>
          <a:p>
            <a:pPr lvl="1"/>
            <a:r>
              <a:rPr lang="en-US" altLang="en-US" sz="2400" dirty="0"/>
              <a:t>Estimated error variance is downwardly biased, which inflates the observed R</a:t>
            </a:r>
            <a:r>
              <a:rPr lang="en-US" altLang="en-US" sz="2400" baseline="30000" dirty="0"/>
              <a:t>2 </a:t>
            </a:r>
            <a:r>
              <a:rPr lang="en-US" altLang="en-US" sz="2400" dirty="0"/>
              <a:t>values</a:t>
            </a:r>
            <a:endParaRPr lang="en-US" altLang="en-US" sz="2400" baseline="30000" dirty="0"/>
          </a:p>
          <a:p>
            <a:pPr lvl="1"/>
            <a:endParaRPr lang="en-US" altLang="en-US" sz="2400" dirty="0"/>
          </a:p>
          <a:p>
            <a:r>
              <a:rPr lang="en-US" altLang="en-US" sz="2400" dirty="0"/>
              <a:t>If spatial effects are present, and you don’t account for them, your model is not accurate!</a:t>
            </a:r>
          </a:p>
        </p:txBody>
      </p:sp>
      <p:sp>
        <p:nvSpPr>
          <p:cNvPr id="2" name="TextBox 1">
            <a:extLst>
              <a:ext uri="{FF2B5EF4-FFF2-40B4-BE49-F238E27FC236}">
                <a16:creationId xmlns:a16="http://schemas.microsoft.com/office/drawing/2014/main" id="{49AD35AE-DD76-164B-53CF-59547BCDBEBA}"/>
              </a:ext>
            </a:extLst>
          </p:cNvPr>
          <p:cNvSpPr txBox="1"/>
          <p:nvPr/>
        </p:nvSpPr>
        <p:spPr>
          <a:xfrm>
            <a:off x="-38968" y="6452802"/>
            <a:ext cx="9404815" cy="307777"/>
          </a:xfrm>
          <a:prstGeom prst="rect">
            <a:avLst/>
          </a:prstGeom>
          <a:noFill/>
        </p:spPr>
        <p:txBody>
          <a:bodyPr wrap="square">
            <a:spAutoFit/>
          </a:bodyPr>
          <a:lstStyle/>
          <a:p>
            <a:r>
              <a:rPr lang="en-AU" sz="1400" dirty="0"/>
              <a:t>Credit: Spatial Analysis of Public Health Data, MSc in Modelling for Global Health, University of Oxford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C6C4-379A-97F2-9162-33F429E8810A}"/>
              </a:ext>
            </a:extLst>
          </p:cNvPr>
          <p:cNvSpPr>
            <a:spLocks noGrp="1"/>
          </p:cNvSpPr>
          <p:nvPr>
            <p:ph type="title"/>
          </p:nvPr>
        </p:nvSpPr>
        <p:spPr/>
        <p:txBody>
          <a:bodyPr/>
          <a:lstStyle/>
          <a:p>
            <a:r>
              <a:rPr lang="en-AU" dirty="0"/>
              <a:t>Advantages of spatial modelling</a:t>
            </a:r>
          </a:p>
        </p:txBody>
      </p:sp>
      <p:sp>
        <p:nvSpPr>
          <p:cNvPr id="3" name="Content Placeholder 2">
            <a:extLst>
              <a:ext uri="{FF2B5EF4-FFF2-40B4-BE49-F238E27FC236}">
                <a16:creationId xmlns:a16="http://schemas.microsoft.com/office/drawing/2014/main" id="{45E72688-A4D6-2FD9-CFDC-B4E3F28FC04B}"/>
              </a:ext>
            </a:extLst>
          </p:cNvPr>
          <p:cNvSpPr>
            <a:spLocks noGrp="1"/>
          </p:cNvSpPr>
          <p:nvPr>
            <p:ph idx="1"/>
          </p:nvPr>
        </p:nvSpPr>
        <p:spPr/>
        <p:txBody>
          <a:bodyPr>
            <a:normAutofit/>
          </a:bodyPr>
          <a:lstStyle/>
          <a:p>
            <a:r>
              <a:rPr lang="en-AU" sz="2400" b="0" i="0" dirty="0">
                <a:solidFill>
                  <a:srgbClr val="000000"/>
                </a:solidFill>
                <a:effectLst/>
              </a:rPr>
              <a:t>Spatial </a:t>
            </a:r>
            <a:r>
              <a:rPr lang="en-AU" sz="2400" b="0" i="0" dirty="0" err="1">
                <a:solidFill>
                  <a:srgbClr val="000000"/>
                </a:solidFill>
                <a:effectLst/>
              </a:rPr>
              <a:t>modeling</a:t>
            </a:r>
            <a:r>
              <a:rPr lang="en-AU" sz="2400" b="0" i="0" dirty="0">
                <a:solidFill>
                  <a:srgbClr val="000000"/>
                </a:solidFill>
                <a:effectLst/>
              </a:rPr>
              <a:t> offers several advantages over conventional models, particularly when it comes to prediction at unsampled locations and capturing spatial dependencies. Here are some key advantages of spatial </a:t>
            </a:r>
            <a:r>
              <a:rPr lang="en-AU" sz="2400" b="0" i="0" dirty="0" err="1">
                <a:solidFill>
                  <a:srgbClr val="000000"/>
                </a:solidFill>
                <a:effectLst/>
              </a:rPr>
              <a:t>modeling</a:t>
            </a:r>
            <a:r>
              <a:rPr lang="en-AU" sz="2400" b="0" i="0" dirty="0">
                <a:solidFill>
                  <a:srgbClr val="000000"/>
                </a:solidFill>
                <a:effectLst/>
              </a:rPr>
              <a:t>:</a:t>
            </a:r>
          </a:p>
          <a:p>
            <a:endParaRPr lang="en-AU" sz="2400" dirty="0">
              <a:solidFill>
                <a:srgbClr val="000000"/>
              </a:solidFill>
            </a:endParaRPr>
          </a:p>
          <a:p>
            <a:pPr algn="l">
              <a:buFont typeface="+mj-lt"/>
              <a:buAutoNum type="arabicPeriod"/>
            </a:pPr>
            <a:r>
              <a:rPr lang="en-AU" sz="2400" b="0" i="0" dirty="0">
                <a:solidFill>
                  <a:srgbClr val="000000"/>
                </a:solidFill>
                <a:effectLst/>
              </a:rPr>
              <a:t>Incorporation of </a:t>
            </a:r>
            <a:r>
              <a:rPr lang="en-AU" sz="2400" i="0" dirty="0">
                <a:solidFill>
                  <a:srgbClr val="000000"/>
                </a:solidFill>
                <a:effectLst/>
              </a:rPr>
              <a:t>Spatial Dependencies</a:t>
            </a:r>
          </a:p>
          <a:p>
            <a:pPr algn="l">
              <a:buFont typeface="+mj-lt"/>
              <a:buAutoNum type="arabicPeriod"/>
            </a:pPr>
            <a:r>
              <a:rPr lang="en-AU" sz="2400" b="0" i="0" dirty="0">
                <a:solidFill>
                  <a:srgbClr val="000000"/>
                </a:solidFill>
                <a:effectLst/>
              </a:rPr>
              <a:t>Improved Predictions at Unsampled Locations</a:t>
            </a:r>
          </a:p>
          <a:p>
            <a:pPr algn="l">
              <a:buFont typeface="+mj-lt"/>
              <a:buAutoNum type="arabicPeriod"/>
            </a:pPr>
            <a:r>
              <a:rPr lang="en-AU" sz="2400" b="0" i="0" dirty="0">
                <a:solidFill>
                  <a:srgbClr val="000000"/>
                </a:solidFill>
                <a:effectLst/>
              </a:rPr>
              <a:t>Enhanced Handling of Spatial Heterogeneity</a:t>
            </a:r>
          </a:p>
          <a:p>
            <a:pPr algn="l">
              <a:buFont typeface="+mj-lt"/>
              <a:buAutoNum type="arabicPeriod"/>
            </a:pPr>
            <a:r>
              <a:rPr lang="en-AU" sz="2400" b="0" i="0" dirty="0">
                <a:solidFill>
                  <a:srgbClr val="000000"/>
                </a:solidFill>
                <a:effectLst/>
              </a:rPr>
              <a:t>Uncertainty Quantification</a:t>
            </a:r>
          </a:p>
          <a:p>
            <a:pPr algn="l">
              <a:buFont typeface="+mj-lt"/>
              <a:buAutoNum type="arabicPeriod"/>
            </a:pPr>
            <a:r>
              <a:rPr lang="en-AU" sz="2400" b="0" i="0" dirty="0">
                <a:solidFill>
                  <a:srgbClr val="000000"/>
                </a:solidFill>
                <a:effectLst/>
              </a:rPr>
              <a:t>Handling of Irregularly Shaped Areas</a:t>
            </a:r>
            <a:endParaRPr lang="en-AU" sz="2400" dirty="0">
              <a:solidFill>
                <a:srgbClr val="000000"/>
              </a:solidFill>
            </a:endParaRPr>
          </a:p>
          <a:p>
            <a:pPr algn="l">
              <a:buFont typeface="+mj-lt"/>
              <a:buAutoNum type="arabicPeriod"/>
            </a:pPr>
            <a:r>
              <a:rPr lang="en-AU" sz="2400" dirty="0">
                <a:solidFill>
                  <a:srgbClr val="000000"/>
                </a:solidFill>
              </a:rPr>
              <a:t>Useful to assess scenarios for </a:t>
            </a:r>
            <a:r>
              <a:rPr lang="en-AU" sz="2400" b="0" i="0" dirty="0">
                <a:solidFill>
                  <a:srgbClr val="000000"/>
                </a:solidFill>
                <a:effectLst/>
              </a:rPr>
              <a:t>Spatially Targeted Interventions</a:t>
            </a:r>
            <a:endParaRPr lang="en-AU" sz="2400" dirty="0"/>
          </a:p>
        </p:txBody>
      </p:sp>
      <p:sp>
        <p:nvSpPr>
          <p:cNvPr id="6" name="Slide Number Placeholder 5">
            <a:extLst>
              <a:ext uri="{FF2B5EF4-FFF2-40B4-BE49-F238E27FC236}">
                <a16:creationId xmlns:a16="http://schemas.microsoft.com/office/drawing/2014/main" id="{3BFEB7A0-8E34-65A0-B87C-5105524E2E86}"/>
              </a:ext>
            </a:extLst>
          </p:cNvPr>
          <p:cNvSpPr>
            <a:spLocks noGrp="1"/>
          </p:cNvSpPr>
          <p:nvPr>
            <p:ph type="sldNum" sz="quarter" idx="12"/>
          </p:nvPr>
        </p:nvSpPr>
        <p:spPr/>
        <p:txBody>
          <a:bodyPr/>
          <a:lstStyle/>
          <a:p>
            <a:fld id="{D9C8A190-6CC3-4FD8-B6DF-33B5A759F80D}" type="slidenum">
              <a:rPr lang="en-AU" smtClean="0"/>
              <a:t>7</a:t>
            </a:fld>
            <a:endParaRPr lang="en-AU"/>
          </a:p>
        </p:txBody>
      </p:sp>
    </p:spTree>
    <p:extLst>
      <p:ext uri="{BB962C8B-B14F-4D97-AF65-F5344CB8AC3E}">
        <p14:creationId xmlns:p14="http://schemas.microsoft.com/office/powerpoint/2010/main" val="653495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4378961" y="1020125"/>
            <a:ext cx="3529848" cy="438582"/>
          </a:xfrm>
          <a:prstGeom prst="rect">
            <a:avLst/>
          </a:prstGeom>
          <a:noFill/>
          <a:ln>
            <a:solidFill>
              <a:schemeClr val="tx1"/>
            </a:solidFill>
          </a:ln>
        </p:spPr>
        <p:txBody>
          <a:bodyPr wrap="square" rtlCol="0">
            <a:spAutoFit/>
          </a:bodyPr>
          <a:lstStyle/>
          <a:p>
            <a:r>
              <a:rPr lang="en-GB" sz="2250" dirty="0">
                <a:solidFill>
                  <a:schemeClr val="accent4">
                    <a:lumMod val="75000"/>
                  </a:schemeClr>
                </a:solidFill>
              </a:rPr>
              <a:t>Spatially referenced data</a:t>
            </a:r>
          </a:p>
        </p:txBody>
      </p:sp>
      <p:sp>
        <p:nvSpPr>
          <p:cNvPr id="31" name="TextBox 30"/>
          <p:cNvSpPr txBox="1"/>
          <p:nvPr/>
        </p:nvSpPr>
        <p:spPr>
          <a:xfrm>
            <a:off x="2269085" y="1753404"/>
            <a:ext cx="2818858" cy="377929"/>
          </a:xfrm>
          <a:prstGeom prst="rect">
            <a:avLst/>
          </a:prstGeom>
          <a:noFill/>
          <a:ln w="12700">
            <a:solidFill>
              <a:schemeClr val="tx1"/>
            </a:solidFill>
          </a:ln>
        </p:spPr>
        <p:txBody>
          <a:bodyPr wrap="square" rtlCol="0">
            <a:spAutoFit/>
          </a:bodyPr>
          <a:lstStyle/>
          <a:p>
            <a:r>
              <a:rPr lang="en-GB" sz="1875" dirty="0">
                <a:solidFill>
                  <a:srgbClr val="C00000"/>
                </a:solidFill>
              </a:rPr>
              <a:t>POINT PROCESS DATA</a:t>
            </a:r>
          </a:p>
        </p:txBody>
      </p:sp>
      <p:sp>
        <p:nvSpPr>
          <p:cNvPr id="32" name="TextBox 31"/>
          <p:cNvSpPr txBox="1"/>
          <p:nvPr/>
        </p:nvSpPr>
        <p:spPr>
          <a:xfrm>
            <a:off x="2229458" y="2472333"/>
            <a:ext cx="3529848" cy="3785652"/>
          </a:xfrm>
          <a:prstGeom prst="rect">
            <a:avLst/>
          </a:prstGeom>
          <a:noFill/>
          <a:ln>
            <a:noFill/>
            <a:prstDash val="dash"/>
          </a:ln>
        </p:spPr>
        <p:txBody>
          <a:bodyPr wrap="square" rtlCol="0">
            <a:spAutoFit/>
          </a:bodyPr>
          <a:lstStyle/>
          <a:p>
            <a:r>
              <a:rPr lang="en-GB" sz="1500" b="1" dirty="0"/>
              <a:t>Spatial scale of the data</a:t>
            </a:r>
          </a:p>
          <a:p>
            <a:pPr marL="257175" indent="-257175">
              <a:buFontTx/>
              <a:buChar char="-"/>
            </a:pPr>
            <a:r>
              <a:rPr lang="en-GB" sz="1500" b="1" dirty="0"/>
              <a:t>Point </a:t>
            </a:r>
            <a:r>
              <a:rPr lang="en-GB" sz="1500" dirty="0"/>
              <a:t>(coordinates)</a:t>
            </a:r>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r>
              <a:rPr lang="en-GB" sz="1500" b="1" dirty="0"/>
              <a:t>Area or polygon </a:t>
            </a:r>
            <a:r>
              <a:rPr lang="en-GB" sz="1500" dirty="0"/>
              <a:t>(discrete)</a:t>
            </a:r>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p:txBody>
      </p:sp>
      <p:sp>
        <p:nvSpPr>
          <p:cNvPr id="33" name="TextBox 32"/>
          <p:cNvSpPr txBox="1"/>
          <p:nvPr/>
        </p:nvSpPr>
        <p:spPr>
          <a:xfrm>
            <a:off x="8225734" y="1672745"/>
            <a:ext cx="2397540" cy="669414"/>
          </a:xfrm>
          <a:prstGeom prst="rect">
            <a:avLst/>
          </a:prstGeom>
          <a:noFill/>
          <a:ln w="12700">
            <a:solidFill>
              <a:schemeClr val="tx1"/>
            </a:solidFill>
          </a:ln>
        </p:spPr>
        <p:txBody>
          <a:bodyPr wrap="square" rtlCol="0">
            <a:spAutoFit/>
          </a:bodyPr>
          <a:lstStyle/>
          <a:p>
            <a:r>
              <a:rPr lang="en-GB" sz="1875" dirty="0">
                <a:solidFill>
                  <a:srgbClr val="C00000"/>
                </a:solidFill>
              </a:rPr>
              <a:t>CONTINUOUS DATA</a:t>
            </a:r>
          </a:p>
        </p:txBody>
      </p:sp>
      <p:cxnSp>
        <p:nvCxnSpPr>
          <p:cNvPr id="34" name="Straight Arrow Connector 33"/>
          <p:cNvCxnSpPr>
            <a:cxnSpLocks/>
            <a:stCxn id="30" idx="1"/>
          </p:cNvCxnSpPr>
          <p:nvPr/>
        </p:nvCxnSpPr>
        <p:spPr>
          <a:xfrm flipH="1">
            <a:off x="3185886" y="1239416"/>
            <a:ext cx="1193075" cy="433329"/>
          </a:xfrm>
          <a:prstGeom prst="straightConnector1">
            <a:avLst/>
          </a:prstGeom>
          <a:ln>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30" idx="3"/>
          </p:cNvCxnSpPr>
          <p:nvPr/>
        </p:nvCxnSpPr>
        <p:spPr>
          <a:xfrm>
            <a:off x="7908809" y="1239416"/>
            <a:ext cx="1515695" cy="384738"/>
          </a:xfrm>
          <a:prstGeom prst="straightConnector1">
            <a:avLst/>
          </a:prstGeom>
          <a:ln>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cxnSpLocks/>
          </p:cNvCxnSpPr>
          <p:nvPr/>
        </p:nvCxnSpPr>
        <p:spPr>
          <a:xfrm>
            <a:off x="9262095" y="1980882"/>
            <a:ext cx="0" cy="49145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38" name="Picture 37" descr="Figure 1.tiff"/>
          <p:cNvPicPr>
            <a:picLocks noChangeAspect="1"/>
          </p:cNvPicPr>
          <p:nvPr/>
        </p:nvPicPr>
        <p:blipFill>
          <a:blip r:embed="rId3" cstate="print"/>
          <a:srcRect l="70569" t="65607"/>
          <a:stretch>
            <a:fillRect/>
          </a:stretch>
        </p:blipFill>
        <p:spPr>
          <a:xfrm>
            <a:off x="2353921" y="2962621"/>
            <a:ext cx="1333363" cy="1220137"/>
          </a:xfrm>
          <a:prstGeom prst="rect">
            <a:avLst/>
          </a:prstGeom>
        </p:spPr>
      </p:pic>
      <p:pic>
        <p:nvPicPr>
          <p:cNvPr id="39" name="Picture 38" descr="Figure 1.tiff"/>
          <p:cNvPicPr>
            <a:picLocks noChangeAspect="1"/>
          </p:cNvPicPr>
          <p:nvPr/>
        </p:nvPicPr>
        <p:blipFill>
          <a:blip r:embed="rId3" cstate="print"/>
          <a:srcRect l="70569" b="66676"/>
          <a:stretch>
            <a:fillRect/>
          </a:stretch>
        </p:blipFill>
        <p:spPr>
          <a:xfrm>
            <a:off x="2417249" y="4789340"/>
            <a:ext cx="1656422" cy="1468645"/>
          </a:xfrm>
          <a:prstGeom prst="rect">
            <a:avLst/>
          </a:prstGeom>
        </p:spPr>
      </p:pic>
      <p:sp>
        <p:nvSpPr>
          <p:cNvPr id="40" name="TextBox 39"/>
          <p:cNvSpPr txBox="1"/>
          <p:nvPr/>
        </p:nvSpPr>
        <p:spPr>
          <a:xfrm>
            <a:off x="8037025" y="2468107"/>
            <a:ext cx="3529848" cy="3785652"/>
          </a:xfrm>
          <a:prstGeom prst="rect">
            <a:avLst/>
          </a:prstGeom>
          <a:noFill/>
          <a:ln>
            <a:noFill/>
            <a:prstDash val="dash"/>
          </a:ln>
        </p:spPr>
        <p:txBody>
          <a:bodyPr wrap="square" rtlCol="0">
            <a:spAutoFit/>
          </a:bodyPr>
          <a:lstStyle/>
          <a:p>
            <a:r>
              <a:rPr lang="en-GB" sz="1500" b="1" dirty="0"/>
              <a:t>Spatial scale of the data</a:t>
            </a:r>
          </a:p>
          <a:p>
            <a:pPr marL="257175" indent="-257175">
              <a:buFontTx/>
              <a:buChar char="-"/>
            </a:pPr>
            <a:r>
              <a:rPr lang="en-GB" sz="1500" b="1" dirty="0"/>
              <a:t>Point </a:t>
            </a:r>
            <a:r>
              <a:rPr lang="en-GB" sz="1500" dirty="0"/>
              <a:t>(coordinates)</a:t>
            </a:r>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r>
              <a:rPr lang="en-GB" sz="1500" b="1" dirty="0"/>
              <a:t>Point/polyline </a:t>
            </a:r>
            <a:r>
              <a:rPr lang="en-GB" sz="1500" dirty="0"/>
              <a:t>(discrete)</a:t>
            </a:r>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p:txBody>
      </p:sp>
      <p:grpSp>
        <p:nvGrpSpPr>
          <p:cNvPr id="42" name="Group 41"/>
          <p:cNvGrpSpPr/>
          <p:nvPr/>
        </p:nvGrpSpPr>
        <p:grpSpPr>
          <a:xfrm>
            <a:off x="7805212" y="3008961"/>
            <a:ext cx="1248918" cy="1155419"/>
            <a:chOff x="1030247" y="2199810"/>
            <a:chExt cx="4594536" cy="4200990"/>
          </a:xfrm>
        </p:grpSpPr>
        <p:pic>
          <p:nvPicPr>
            <p:cNvPr id="43" name="Picture 42" descr="Figure 1.tiff"/>
            <p:cNvPicPr>
              <a:picLocks noChangeAspect="1"/>
            </p:cNvPicPr>
            <p:nvPr/>
          </p:nvPicPr>
          <p:blipFill>
            <a:blip r:embed="rId3" cstate="print"/>
            <a:srcRect l="70569" t="33324" b="32310"/>
            <a:stretch>
              <a:fillRect/>
            </a:stretch>
          </p:blipFill>
          <p:spPr>
            <a:xfrm>
              <a:off x="1030247" y="2199810"/>
              <a:ext cx="4594536" cy="4200990"/>
            </a:xfrm>
            <a:prstGeom prst="rect">
              <a:avLst/>
            </a:prstGeom>
          </p:spPr>
        </p:pic>
        <p:sp>
          <p:nvSpPr>
            <p:cNvPr id="44" name="Oval 43"/>
            <p:cNvSpPr/>
            <p:nvPr/>
          </p:nvSpPr>
          <p:spPr>
            <a:xfrm>
              <a:off x="3737113" y="2743200"/>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a:off x="2882348" y="3232763"/>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a:off x="3889513" y="3664227"/>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a:off x="2908851" y="4671391"/>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Oval 47"/>
            <p:cNvSpPr/>
            <p:nvPr/>
          </p:nvSpPr>
          <p:spPr>
            <a:xfrm>
              <a:off x="1954695" y="2895600"/>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a:off x="2206487" y="4128053"/>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0" name="Oval 49"/>
            <p:cNvSpPr/>
            <p:nvPr/>
          </p:nvSpPr>
          <p:spPr>
            <a:xfrm>
              <a:off x="1411356" y="3836505"/>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Oval 50"/>
            <p:cNvSpPr/>
            <p:nvPr/>
          </p:nvSpPr>
          <p:spPr>
            <a:xfrm>
              <a:off x="4379843" y="4962940"/>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52" name="TextBox 51"/>
          <p:cNvSpPr txBox="1"/>
          <p:nvPr/>
        </p:nvSpPr>
        <p:spPr>
          <a:xfrm>
            <a:off x="4073671" y="4741050"/>
            <a:ext cx="1908493" cy="1338828"/>
          </a:xfrm>
          <a:prstGeom prst="rect">
            <a:avLst/>
          </a:prstGeom>
          <a:noFill/>
        </p:spPr>
        <p:txBody>
          <a:bodyPr wrap="square" rtlCol="0">
            <a:spAutoFit/>
          </a:bodyPr>
          <a:lstStyle/>
          <a:p>
            <a:r>
              <a:rPr lang="en-GB" sz="1350" dirty="0"/>
              <a:t>e.g. number of cases per health centre catchment, or number of births per enumeration area</a:t>
            </a:r>
          </a:p>
          <a:p>
            <a:r>
              <a:rPr lang="en-GB" sz="1350" i="1" dirty="0"/>
              <a:t>‘sum / rate’</a:t>
            </a:r>
          </a:p>
        </p:txBody>
      </p:sp>
      <p:sp>
        <p:nvSpPr>
          <p:cNvPr id="53" name="TextBox 52"/>
          <p:cNvSpPr txBox="1"/>
          <p:nvPr/>
        </p:nvSpPr>
        <p:spPr>
          <a:xfrm>
            <a:off x="6247554" y="4568092"/>
            <a:ext cx="1600199" cy="1338828"/>
          </a:xfrm>
          <a:prstGeom prst="rect">
            <a:avLst/>
          </a:prstGeom>
          <a:noFill/>
        </p:spPr>
        <p:txBody>
          <a:bodyPr wrap="square" rtlCol="0">
            <a:spAutoFit/>
          </a:bodyPr>
          <a:lstStyle/>
          <a:p>
            <a:r>
              <a:rPr lang="en-GB" sz="1350" dirty="0"/>
              <a:t>e.g. average prevalence per district (aggregated from multiple survey sites)</a:t>
            </a:r>
          </a:p>
          <a:p>
            <a:r>
              <a:rPr lang="en-GB" sz="1350" i="1" dirty="0"/>
              <a:t>‘ average’</a:t>
            </a:r>
          </a:p>
        </p:txBody>
      </p:sp>
      <p:sp>
        <p:nvSpPr>
          <p:cNvPr id="54" name="TextBox 53"/>
          <p:cNvSpPr txBox="1"/>
          <p:nvPr/>
        </p:nvSpPr>
        <p:spPr>
          <a:xfrm>
            <a:off x="3687284" y="3016958"/>
            <a:ext cx="1600199" cy="507831"/>
          </a:xfrm>
          <a:prstGeom prst="rect">
            <a:avLst/>
          </a:prstGeom>
          <a:noFill/>
        </p:spPr>
        <p:txBody>
          <a:bodyPr wrap="square" rtlCol="0">
            <a:spAutoFit/>
          </a:bodyPr>
          <a:lstStyle/>
          <a:p>
            <a:r>
              <a:rPr lang="en-GB" sz="1350" dirty="0"/>
              <a:t>- Location of all known events</a:t>
            </a:r>
          </a:p>
        </p:txBody>
      </p:sp>
      <p:sp>
        <p:nvSpPr>
          <p:cNvPr id="55" name="TextBox 54"/>
          <p:cNvSpPr txBox="1"/>
          <p:nvPr/>
        </p:nvSpPr>
        <p:spPr>
          <a:xfrm>
            <a:off x="8949568" y="3016959"/>
            <a:ext cx="1600199" cy="507831"/>
          </a:xfrm>
          <a:prstGeom prst="rect">
            <a:avLst/>
          </a:prstGeom>
          <a:noFill/>
        </p:spPr>
        <p:txBody>
          <a:bodyPr wrap="square" rtlCol="0">
            <a:spAutoFit/>
          </a:bodyPr>
          <a:lstStyle/>
          <a:p>
            <a:r>
              <a:rPr lang="en-GB" sz="1350" dirty="0"/>
              <a:t>- Limited number of survey sites</a:t>
            </a:r>
          </a:p>
        </p:txBody>
      </p:sp>
      <p:sp>
        <p:nvSpPr>
          <p:cNvPr id="56" name="TextBox 55">
            <a:extLst>
              <a:ext uri="{FF2B5EF4-FFF2-40B4-BE49-F238E27FC236}">
                <a16:creationId xmlns:a16="http://schemas.microsoft.com/office/drawing/2014/main" id="{92ABAC86-6CDF-4EF0-9970-DC373EDFF589}"/>
              </a:ext>
            </a:extLst>
          </p:cNvPr>
          <p:cNvSpPr txBox="1"/>
          <p:nvPr/>
        </p:nvSpPr>
        <p:spPr>
          <a:xfrm>
            <a:off x="5441978" y="4042948"/>
            <a:ext cx="2130294" cy="380873"/>
          </a:xfrm>
          <a:prstGeom prst="rect">
            <a:avLst/>
          </a:prstGeom>
          <a:noFill/>
          <a:ln w="12700">
            <a:solidFill>
              <a:schemeClr val="tx1"/>
            </a:solidFill>
          </a:ln>
        </p:spPr>
        <p:txBody>
          <a:bodyPr wrap="square" rtlCol="0">
            <a:spAutoFit/>
          </a:bodyPr>
          <a:lstStyle/>
          <a:p>
            <a:r>
              <a:rPr lang="en-GB" sz="1875" dirty="0">
                <a:solidFill>
                  <a:srgbClr val="C00000"/>
                </a:solidFill>
              </a:rPr>
              <a:t>DISCRETE DATA</a:t>
            </a:r>
          </a:p>
        </p:txBody>
      </p:sp>
      <p:cxnSp>
        <p:nvCxnSpPr>
          <p:cNvPr id="57" name="Straight Arrow Connector 56">
            <a:extLst>
              <a:ext uri="{FF2B5EF4-FFF2-40B4-BE49-F238E27FC236}">
                <a16:creationId xmlns:a16="http://schemas.microsoft.com/office/drawing/2014/main" id="{F1D020DB-BF61-4FA8-AF2C-ACF4F2A6E70F}"/>
              </a:ext>
            </a:extLst>
          </p:cNvPr>
          <p:cNvCxnSpPr>
            <a:cxnSpLocks/>
            <a:stCxn id="30" idx="2"/>
          </p:cNvCxnSpPr>
          <p:nvPr/>
        </p:nvCxnSpPr>
        <p:spPr>
          <a:xfrm>
            <a:off x="6143885" y="1458707"/>
            <a:ext cx="32026" cy="1920888"/>
          </a:xfrm>
          <a:prstGeom prst="straightConnector1">
            <a:avLst/>
          </a:prstGeom>
          <a:ln>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cxnSpLocks/>
          </p:cNvCxnSpPr>
          <p:nvPr/>
        </p:nvCxnSpPr>
        <p:spPr>
          <a:xfrm>
            <a:off x="3307032" y="2040950"/>
            <a:ext cx="0" cy="49145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2D97C14-0459-4934-9E1D-D5447CF73C62}"/>
              </a:ext>
            </a:extLst>
          </p:cNvPr>
          <p:cNvSpPr/>
          <p:nvPr/>
        </p:nvSpPr>
        <p:spPr>
          <a:xfrm>
            <a:off x="3876754" y="4361142"/>
            <a:ext cx="5811011" cy="253916"/>
          </a:xfrm>
          <a:prstGeom prst="rect">
            <a:avLst/>
          </a:prstGeom>
        </p:spPr>
        <p:txBody>
          <a:bodyPr wrap="square">
            <a:spAutoFit/>
          </a:bodyPr>
          <a:lstStyle/>
          <a:p>
            <a:r>
              <a:rPr lang="en-GB" sz="1050" dirty="0">
                <a:solidFill>
                  <a:srgbClr val="000000"/>
                </a:solidFill>
                <a:latin typeface="Verdana" panose="020B0604030504040204" pitchFamily="34" charset="0"/>
              </a:rPr>
              <a:t>Discrete data can be any of the three geometries: points, polylines, or polygons</a:t>
            </a:r>
            <a:endParaRPr lang="en-GB" sz="1050" dirty="0"/>
          </a:p>
        </p:txBody>
      </p:sp>
      <p:pic>
        <p:nvPicPr>
          <p:cNvPr id="14340" name="Picture 4" descr="descrete_vector">
            <a:extLst>
              <a:ext uri="{FF2B5EF4-FFF2-40B4-BE49-F238E27FC236}">
                <a16:creationId xmlns:a16="http://schemas.microsoft.com/office/drawing/2014/main" id="{E5D90BDE-832F-4DD3-9D72-0DFF6377F2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5593" y="4827538"/>
            <a:ext cx="2514600" cy="1543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4F9B50-E373-5CB2-7CB5-F2DF509F1838}"/>
              </a:ext>
            </a:extLst>
          </p:cNvPr>
          <p:cNvSpPr txBox="1"/>
          <p:nvPr/>
        </p:nvSpPr>
        <p:spPr>
          <a:xfrm>
            <a:off x="4629943" y="6046984"/>
            <a:ext cx="2491964" cy="369332"/>
          </a:xfrm>
          <a:prstGeom prst="rect">
            <a:avLst/>
          </a:prstGeom>
          <a:noFill/>
        </p:spPr>
        <p:txBody>
          <a:bodyPr wrap="none" rtlCol="0">
            <a:spAutoFit/>
          </a:bodyPr>
          <a:lstStyle/>
          <a:p>
            <a:r>
              <a:rPr lang="en-AU" dirty="0"/>
              <a:t>“spatial neighbourhood”</a:t>
            </a:r>
          </a:p>
        </p:txBody>
      </p:sp>
      <p:sp>
        <p:nvSpPr>
          <p:cNvPr id="4" name="TextBox 3">
            <a:extLst>
              <a:ext uri="{FF2B5EF4-FFF2-40B4-BE49-F238E27FC236}">
                <a16:creationId xmlns:a16="http://schemas.microsoft.com/office/drawing/2014/main" id="{D3629BED-9552-C72A-9A7F-0B3B833F2AC8}"/>
              </a:ext>
            </a:extLst>
          </p:cNvPr>
          <p:cNvSpPr txBox="1"/>
          <p:nvPr/>
        </p:nvSpPr>
        <p:spPr>
          <a:xfrm>
            <a:off x="8993315" y="3512186"/>
            <a:ext cx="1931298" cy="369332"/>
          </a:xfrm>
          <a:prstGeom prst="rect">
            <a:avLst/>
          </a:prstGeom>
          <a:noFill/>
        </p:spPr>
        <p:txBody>
          <a:bodyPr wrap="none" rtlCol="0">
            <a:spAutoFit/>
          </a:bodyPr>
          <a:lstStyle/>
          <a:p>
            <a:r>
              <a:rPr lang="en-AU" dirty="0"/>
              <a:t>“spatial proximity”</a:t>
            </a:r>
          </a:p>
        </p:txBody>
      </p:sp>
      <p:sp>
        <p:nvSpPr>
          <p:cNvPr id="5" name="TextBox 4">
            <a:extLst>
              <a:ext uri="{FF2B5EF4-FFF2-40B4-BE49-F238E27FC236}">
                <a16:creationId xmlns:a16="http://schemas.microsoft.com/office/drawing/2014/main" id="{4FBC8887-7A00-E5C5-638A-EAAE4972A87C}"/>
              </a:ext>
            </a:extLst>
          </p:cNvPr>
          <p:cNvSpPr txBox="1"/>
          <p:nvPr/>
        </p:nvSpPr>
        <p:spPr>
          <a:xfrm>
            <a:off x="3621636" y="3475546"/>
            <a:ext cx="1931298" cy="369332"/>
          </a:xfrm>
          <a:prstGeom prst="rect">
            <a:avLst/>
          </a:prstGeom>
          <a:noFill/>
        </p:spPr>
        <p:txBody>
          <a:bodyPr wrap="none" rtlCol="0">
            <a:spAutoFit/>
          </a:bodyPr>
          <a:lstStyle/>
          <a:p>
            <a:r>
              <a:rPr lang="en-AU" dirty="0"/>
              <a:t>“spatial proximity”</a:t>
            </a:r>
          </a:p>
        </p:txBody>
      </p:sp>
      <p:sp>
        <p:nvSpPr>
          <p:cNvPr id="17" name="TextBox 16">
            <a:extLst>
              <a:ext uri="{FF2B5EF4-FFF2-40B4-BE49-F238E27FC236}">
                <a16:creationId xmlns:a16="http://schemas.microsoft.com/office/drawing/2014/main" id="{F7E26AA1-FDF0-2597-9381-888324E1C4CA}"/>
              </a:ext>
            </a:extLst>
          </p:cNvPr>
          <p:cNvSpPr txBox="1"/>
          <p:nvPr/>
        </p:nvSpPr>
        <p:spPr>
          <a:xfrm>
            <a:off x="19689" y="6499414"/>
            <a:ext cx="9404815" cy="307777"/>
          </a:xfrm>
          <a:prstGeom prst="rect">
            <a:avLst/>
          </a:prstGeom>
          <a:noFill/>
        </p:spPr>
        <p:txBody>
          <a:bodyPr wrap="square">
            <a:spAutoFit/>
          </a:bodyPr>
          <a:lstStyle/>
          <a:p>
            <a:r>
              <a:rPr lang="en-AU" sz="1400" dirty="0"/>
              <a:t>Credit: Spatial Analysis of Public Health Data, MSc in Modelling for Global Health, University of Oxford</a:t>
            </a:r>
          </a:p>
        </p:txBody>
      </p:sp>
      <p:sp>
        <p:nvSpPr>
          <p:cNvPr id="7" name="Title 1">
            <a:extLst>
              <a:ext uri="{FF2B5EF4-FFF2-40B4-BE49-F238E27FC236}">
                <a16:creationId xmlns:a16="http://schemas.microsoft.com/office/drawing/2014/main" id="{6CE63D6D-9131-7C34-B04C-DFEC0FD43A2E}"/>
              </a:ext>
            </a:extLst>
          </p:cNvPr>
          <p:cNvSpPr>
            <a:spLocks noGrp="1"/>
          </p:cNvSpPr>
          <p:nvPr>
            <p:ph type="title"/>
          </p:nvPr>
        </p:nvSpPr>
        <p:spPr>
          <a:xfrm>
            <a:off x="475250" y="240408"/>
            <a:ext cx="10801350" cy="469056"/>
          </a:xfrm>
        </p:spPr>
        <p:txBody>
          <a:bodyPr>
            <a:normAutofit fontScale="90000"/>
          </a:bodyPr>
          <a:lstStyle/>
          <a:p>
            <a:r>
              <a:rPr lang="en-AU" dirty="0"/>
              <a:t>Spatial modelling of point data</a:t>
            </a:r>
          </a:p>
        </p:txBody>
      </p:sp>
      <p:sp>
        <p:nvSpPr>
          <p:cNvPr id="8" name="Rectangle 7">
            <a:extLst>
              <a:ext uri="{FF2B5EF4-FFF2-40B4-BE49-F238E27FC236}">
                <a16:creationId xmlns:a16="http://schemas.microsoft.com/office/drawing/2014/main" id="{20D18441-42C9-DFA6-5FB2-E777D43CAD5D}"/>
              </a:ext>
            </a:extLst>
          </p:cNvPr>
          <p:cNvSpPr/>
          <p:nvPr/>
        </p:nvSpPr>
        <p:spPr>
          <a:xfrm>
            <a:off x="2082251" y="1707252"/>
            <a:ext cx="9270000" cy="2371453"/>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37027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A9CD-8FC6-EA0F-9824-C74E7A7E3115}"/>
              </a:ext>
            </a:extLst>
          </p:cNvPr>
          <p:cNvSpPr>
            <a:spLocks noGrp="1"/>
          </p:cNvSpPr>
          <p:nvPr>
            <p:ph type="title"/>
          </p:nvPr>
        </p:nvSpPr>
        <p:spPr/>
        <p:txBody>
          <a:bodyPr/>
          <a:lstStyle/>
          <a:p>
            <a:r>
              <a:rPr lang="en-AU" dirty="0"/>
              <a:t>Sampling/empirical variogram</a:t>
            </a:r>
          </a:p>
        </p:txBody>
      </p:sp>
      <p:sp>
        <p:nvSpPr>
          <p:cNvPr id="3" name="Content Placeholder 2">
            <a:extLst>
              <a:ext uri="{FF2B5EF4-FFF2-40B4-BE49-F238E27FC236}">
                <a16:creationId xmlns:a16="http://schemas.microsoft.com/office/drawing/2014/main" id="{FDCDA131-4A58-321E-1F64-50F60106BEBE}"/>
              </a:ext>
            </a:extLst>
          </p:cNvPr>
          <p:cNvSpPr>
            <a:spLocks noGrp="1"/>
          </p:cNvSpPr>
          <p:nvPr>
            <p:ph idx="1"/>
          </p:nvPr>
        </p:nvSpPr>
        <p:spPr>
          <a:xfrm>
            <a:off x="838200" y="1612734"/>
            <a:ext cx="10515600" cy="4351338"/>
          </a:xfrm>
        </p:spPr>
        <p:txBody>
          <a:bodyPr>
            <a:normAutofit fontScale="92500" lnSpcReduction="10000"/>
          </a:bodyPr>
          <a:lstStyle/>
          <a:p>
            <a:r>
              <a:rPr lang="en-AU" b="0" i="0" dirty="0">
                <a:solidFill>
                  <a:srgbClr val="000000"/>
                </a:solidFill>
                <a:effectLst/>
                <a:latin typeface="+mj-lt"/>
              </a:rPr>
              <a:t>The sample variogram is a spatial decomposition or partition of the sample variance and is an exploratory spatial data analysis</a:t>
            </a:r>
          </a:p>
          <a:p>
            <a:r>
              <a:rPr lang="en-AU" dirty="0">
                <a:solidFill>
                  <a:srgbClr val="000000"/>
                </a:solidFill>
                <a:latin typeface="+mj-lt"/>
              </a:rPr>
              <a:t>V</a:t>
            </a:r>
            <a:r>
              <a:rPr lang="en-AU" b="0" i="0" dirty="0">
                <a:solidFill>
                  <a:srgbClr val="000000"/>
                </a:solidFill>
                <a:effectLst/>
                <a:latin typeface="+mj-lt"/>
              </a:rPr>
              <a:t>ariogram allows us to investigate the spatial scale at which the phenomenon under study is spatially autocorrelated.</a:t>
            </a:r>
          </a:p>
          <a:p>
            <a:r>
              <a:rPr lang="en-AU" dirty="0">
                <a:solidFill>
                  <a:srgbClr val="000000"/>
                </a:solidFill>
                <a:latin typeface="+mj-lt"/>
              </a:rPr>
              <a:t>Variogram can be defined as the </a:t>
            </a:r>
            <a:r>
              <a:rPr lang="en-AU" dirty="0">
                <a:solidFill>
                  <a:srgbClr val="000000"/>
                </a:solidFill>
                <a:latin typeface="+mj-lt"/>
                <a:hlinkClick r:id="rId2" tooltip="Variance">
                  <a:extLst>
                    <a:ext uri="{A12FA001-AC4F-418D-AE19-62706E023703}">
                      <ahyp:hlinkClr xmlns:ahyp="http://schemas.microsoft.com/office/drawing/2018/hyperlinkcolor" val="tx"/>
                    </a:ext>
                  </a:extLst>
                </a:hlinkClick>
              </a:rPr>
              <a:t>variance</a:t>
            </a:r>
            <a:r>
              <a:rPr lang="en-AU" dirty="0">
                <a:solidFill>
                  <a:srgbClr val="000000"/>
                </a:solidFill>
                <a:latin typeface="+mj-lt"/>
              </a:rPr>
              <a:t> of the difference between field values at two locations </a:t>
            </a:r>
          </a:p>
          <a:p>
            <a:r>
              <a:rPr lang="en-AU" dirty="0">
                <a:solidFill>
                  <a:srgbClr val="000000"/>
                </a:solidFill>
                <a:latin typeface="+mj-lt"/>
              </a:rPr>
              <a:t>W</a:t>
            </a:r>
            <a:r>
              <a:rPr lang="en-AU" b="0" i="0" dirty="0">
                <a:solidFill>
                  <a:srgbClr val="000000"/>
                </a:solidFill>
                <a:effectLst/>
                <a:latin typeface="+mj-lt"/>
              </a:rPr>
              <a:t>e compare all pairs of points, squaring their differences, but rather than simply taking their mean, we put the pairs into bins according to distance (and angle), and represent each bin by its mean.</a:t>
            </a:r>
            <a:endParaRPr lang="en-AU" dirty="0">
              <a:solidFill>
                <a:srgbClr val="000000"/>
              </a:solidFill>
              <a:latin typeface="+mj-lt"/>
            </a:endParaRPr>
          </a:p>
          <a:p>
            <a:r>
              <a:rPr lang="en-AU" b="0" i="0" dirty="0">
                <a:solidFill>
                  <a:srgbClr val="000000"/>
                </a:solidFill>
                <a:effectLst/>
                <a:latin typeface="+mj-lt"/>
              </a:rPr>
              <a:t>A variogram that is "flat" (i.e. the same across bins) tells you that you needn't worry about spatial autocorrelation (at the scale examined)</a:t>
            </a:r>
            <a:endParaRPr lang="en-AU" dirty="0">
              <a:latin typeface="+mj-lt"/>
            </a:endParaRPr>
          </a:p>
        </p:txBody>
      </p:sp>
      <p:pic>
        <p:nvPicPr>
          <p:cNvPr id="1026" name="Picture 2">
            <a:extLst>
              <a:ext uri="{FF2B5EF4-FFF2-40B4-BE49-F238E27FC236}">
                <a16:creationId xmlns:a16="http://schemas.microsoft.com/office/drawing/2014/main" id="{873C69B3-AF0D-3662-F00C-BA6F546B67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698"/>
          <a:stretch/>
        </p:blipFill>
        <p:spPr bwMode="auto">
          <a:xfrm>
            <a:off x="2480524" y="5666138"/>
            <a:ext cx="4812165" cy="10114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3B3B71-2D87-A83A-0493-EB00D684B513}"/>
              </a:ext>
            </a:extLst>
          </p:cNvPr>
          <p:cNvSpPr txBox="1"/>
          <p:nvPr/>
        </p:nvSpPr>
        <p:spPr>
          <a:xfrm>
            <a:off x="6799772" y="6492875"/>
            <a:ext cx="6094562" cy="369332"/>
          </a:xfrm>
          <a:prstGeom prst="rect">
            <a:avLst/>
          </a:prstGeom>
          <a:noFill/>
        </p:spPr>
        <p:txBody>
          <a:bodyPr wrap="square">
            <a:spAutoFit/>
          </a:bodyPr>
          <a:lstStyle/>
          <a:p>
            <a:r>
              <a:rPr lang="en-AU" dirty="0"/>
              <a:t>https://www.nku.edu/~longa/modules/geostats/lec.html</a:t>
            </a:r>
          </a:p>
        </p:txBody>
      </p:sp>
    </p:spTree>
    <p:extLst>
      <p:ext uri="{BB962C8B-B14F-4D97-AF65-F5344CB8AC3E}">
        <p14:creationId xmlns:p14="http://schemas.microsoft.com/office/powerpoint/2010/main" val="42389057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4503</TotalTime>
  <Words>4385</Words>
  <Application>Microsoft Macintosh PowerPoint</Application>
  <PresentationFormat>Widescreen</PresentationFormat>
  <Paragraphs>292</Paragraphs>
  <Slides>32</Slides>
  <Notes>17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32</vt:i4>
      </vt:variant>
    </vt:vector>
  </HeadingPairs>
  <TitlesOfParts>
    <vt:vector size="48" baseType="lpstr">
      <vt:lpstr>-apple-system</vt:lpstr>
      <vt:lpstr>Arial</vt:lpstr>
      <vt:lpstr>Calibri</vt:lpstr>
      <vt:lpstr>Calibri Light</vt:lpstr>
      <vt:lpstr>Cambria</vt:lpstr>
      <vt:lpstr>F17</vt:lpstr>
      <vt:lpstr>F19</vt:lpstr>
      <vt:lpstr>F41</vt:lpstr>
      <vt:lpstr>F42</vt:lpstr>
      <vt:lpstr>F53</vt:lpstr>
      <vt:lpstr>itc-giovanni</vt:lpstr>
      <vt:lpstr>Lato</vt:lpstr>
      <vt:lpstr>MSAM10</vt:lpstr>
      <vt:lpstr>Times New Roman</vt:lpstr>
      <vt:lpstr>Verdana</vt:lpstr>
      <vt:lpstr>Office Theme</vt:lpstr>
      <vt:lpstr>Point data case study: geostatistical modelling </vt:lpstr>
      <vt:lpstr>Acknowledgement   of Country</vt:lpstr>
      <vt:lpstr>PowerPoint Presentation</vt:lpstr>
      <vt:lpstr>Spatial Analysis &amp; Modeling Concepts</vt:lpstr>
      <vt:lpstr>Regression modelling</vt:lpstr>
      <vt:lpstr>Statistical Reasons  for Spatial Modelling</vt:lpstr>
      <vt:lpstr>Advantages of spatial modelling</vt:lpstr>
      <vt:lpstr>Spatial modelling of point data</vt:lpstr>
      <vt:lpstr>Sampling/empirical variogram</vt:lpstr>
      <vt:lpstr>Relationship of the variogram to other measures</vt:lpstr>
      <vt:lpstr>Variogram model (theoretical)</vt:lpstr>
      <vt:lpstr>Examples of applied variogram models</vt:lpstr>
      <vt:lpstr>Kriging and variograms</vt:lpstr>
      <vt:lpstr>Ordinary vs Bayesian kriging</vt:lpstr>
      <vt:lpstr>Geostatistical models and Bayesian kriging</vt:lpstr>
      <vt:lpstr>PowerPoint Presentation</vt:lpstr>
      <vt:lpstr>PowerPoint Presentation</vt:lpstr>
      <vt:lpstr>PowerPoint Presentation</vt:lpstr>
      <vt:lpstr>PowerPoint Presentation</vt:lpstr>
      <vt:lpstr>Linear geostatistical models etc</vt:lpstr>
      <vt:lpstr>Areal models: conditional autoregressive (CAR)</vt:lpstr>
      <vt:lpstr>Summary of the steps carried in a geostatistical analysis</vt:lpstr>
      <vt:lpstr>EXPLORATORY ANALYSIS</vt:lpstr>
      <vt:lpstr>EXPLORATORY ANALYSIS</vt:lpstr>
      <vt:lpstr>GEOSTATISTICAL MODEL FORMULATION AND PARAMETER ESTIMATION</vt:lpstr>
      <vt:lpstr>SPATIAL PREDICTION</vt:lpstr>
      <vt:lpstr>MODEL VALIDATION</vt:lpstr>
      <vt:lpstr>Numerical approaches for Bayesian statistics</vt:lpstr>
      <vt:lpstr>Some Useful References</vt:lpstr>
      <vt:lpstr>Tutorial</vt:lpstr>
      <vt:lpstr>Geospatial Health Data: Modeling and Visualization with R-INLA and Shiny</vt:lpstr>
      <vt:lpstr>PowerPoint Presentation</vt:lpstr>
    </vt:vector>
  </TitlesOfParts>
  <Company>The University of Queensland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Point data case study: geostatistical modelling</dc:title>
  <dc:creator>Benn Sartorius</dc:creator>
  <cp:lastModifiedBy>Kevin Bairos-Novak</cp:lastModifiedBy>
  <cp:revision>7</cp:revision>
  <dcterms:created xsi:type="dcterms:W3CDTF">2023-11-16T23:00:43Z</dcterms:created>
  <dcterms:modified xsi:type="dcterms:W3CDTF">2023-11-20T23:44:05Z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f488380-630a-4f55-a077-a19445e3f360_Enabled">
    <vt:lpwstr>true</vt:lpwstr>
  </property>
  <property fmtid="{D5CDD505-2E9C-101B-9397-08002B2CF9AE}" pid="3" name="MSIP_Label_0f488380-630a-4f55-a077-a19445e3f360_SetDate">
    <vt:lpwstr>2023-11-16T23:00:43Z</vt:lpwstr>
  </property>
  <property fmtid="{D5CDD505-2E9C-101B-9397-08002B2CF9AE}" pid="4" name="MSIP_Label_0f488380-630a-4f55-a077-a19445e3f360_Method">
    <vt:lpwstr>Standard</vt:lpwstr>
  </property>
  <property fmtid="{D5CDD505-2E9C-101B-9397-08002B2CF9AE}" pid="5" name="MSIP_Label_0f488380-630a-4f55-a077-a19445e3f360_Name">
    <vt:lpwstr>OFFICIAL - INTERNAL</vt:lpwstr>
  </property>
  <property fmtid="{D5CDD505-2E9C-101B-9397-08002B2CF9AE}" pid="6" name="MSIP_Label_0f488380-630a-4f55-a077-a19445e3f360_SiteId">
    <vt:lpwstr>b6e377cf-9db3-46cb-91a2-fad9605bb15c</vt:lpwstr>
  </property>
  <property fmtid="{D5CDD505-2E9C-101B-9397-08002B2CF9AE}" pid="7" name="MSIP_Label_0f488380-630a-4f55-a077-a19445e3f360_ActionId">
    <vt:lpwstr>b6464e6f-de86-449b-96e0-6129ddd3de78</vt:lpwstr>
  </property>
  <property fmtid="{D5CDD505-2E9C-101B-9397-08002B2CF9AE}" pid="8" name="MSIP_Label_0f488380-630a-4f55-a077-a19445e3f360_ContentBits">
    <vt:lpwstr>0</vt:lpwstr>
  </property>
</Properties>
</file>